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HK Modular" charset="1" panose="00000800000000000000"/>
      <p:regular r:id="rId18"/>
    </p:embeddedFont>
    <p:embeddedFont>
      <p:font typeface="Mina" charset="1" panose="02000503000000000000"/>
      <p:regular r:id="rId19"/>
    </p:embeddedFont>
    <p:embeddedFont>
      <p:font typeface="Mukta Light" charset="1" panose="020B0000000000000000"/>
      <p:regular r:id="rId20"/>
    </p:embeddedFont>
    <p:embeddedFont>
      <p:font typeface="Mina Bold" charset="1" panose="02000803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44" t="0" r="-3444" b="0"/>
            </a:stretch>
          </a:blipFill>
        </p:spPr>
      </p:sp>
      <p:sp>
        <p:nvSpPr>
          <p:cNvPr name="TextBox 3" id="3"/>
          <p:cNvSpPr txBox="true"/>
          <p:nvPr/>
        </p:nvSpPr>
        <p:spPr>
          <a:xfrm rot="0">
            <a:off x="1388454" y="3605720"/>
            <a:ext cx="15511093" cy="4707255"/>
          </a:xfrm>
          <a:prstGeom prst="rect">
            <a:avLst/>
          </a:prstGeom>
        </p:spPr>
        <p:txBody>
          <a:bodyPr anchor="t" rtlCol="false" tIns="0" lIns="0" bIns="0" rIns="0">
            <a:spAutoFit/>
          </a:bodyPr>
          <a:lstStyle/>
          <a:p>
            <a:pPr algn="ctr">
              <a:lnSpc>
                <a:spcPts val="9360"/>
              </a:lnSpc>
            </a:pPr>
            <a:r>
              <a:rPr lang="en-US" sz="7500">
                <a:solidFill>
                  <a:srgbClr val="FFFFFF"/>
                </a:solidFill>
                <a:latin typeface="HK Modular"/>
                <a:ea typeface="HK Modular"/>
                <a:cs typeface="HK Modular"/>
                <a:sym typeface="HK Modular"/>
              </a:rPr>
              <a:t>Human </a:t>
            </a:r>
            <a:r>
              <a:rPr lang="en-US" sz="7500">
                <a:solidFill>
                  <a:srgbClr val="FFFFFF"/>
                </a:solidFill>
                <a:latin typeface="HK Modular"/>
                <a:ea typeface="HK Modular"/>
                <a:cs typeface="HK Modular"/>
                <a:sym typeface="HK Modular"/>
              </a:rPr>
              <a:t>Activity Recognition using TENG Sensors</a:t>
            </a:r>
          </a:p>
          <a:p>
            <a:pPr algn="ctr">
              <a:lnSpc>
                <a:spcPts val="936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651771" y="-2328104"/>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5452337"/>
            <a:ext cx="15888666" cy="3805963"/>
            <a:chOff x="0" y="0"/>
            <a:chExt cx="4184669" cy="1002394"/>
          </a:xfrm>
        </p:grpSpPr>
        <p:sp>
          <p:nvSpPr>
            <p:cNvPr name="Freeform 5" id="5"/>
            <p:cNvSpPr/>
            <p:nvPr/>
          </p:nvSpPr>
          <p:spPr>
            <a:xfrm flipH="false" flipV="false" rot="0">
              <a:off x="0" y="0"/>
              <a:ext cx="4184669" cy="1002394"/>
            </a:xfrm>
            <a:custGeom>
              <a:avLst/>
              <a:gdLst/>
              <a:ahLst/>
              <a:cxnLst/>
              <a:rect r="r" b="b" t="t" l="l"/>
              <a:pathLst>
                <a:path h="1002394" w="4184669">
                  <a:moveTo>
                    <a:pt x="5360" y="0"/>
                  </a:moveTo>
                  <a:lnTo>
                    <a:pt x="4179310" y="0"/>
                  </a:lnTo>
                  <a:cubicBezTo>
                    <a:pt x="4182270" y="0"/>
                    <a:pt x="4184669" y="2400"/>
                    <a:pt x="4184669" y="5360"/>
                  </a:cubicBezTo>
                  <a:lnTo>
                    <a:pt x="4184669" y="997034"/>
                  </a:lnTo>
                  <a:cubicBezTo>
                    <a:pt x="4184669" y="999994"/>
                    <a:pt x="4182270" y="1002394"/>
                    <a:pt x="4179310" y="1002394"/>
                  </a:cubicBezTo>
                  <a:lnTo>
                    <a:pt x="5360" y="1002394"/>
                  </a:lnTo>
                  <a:cubicBezTo>
                    <a:pt x="2400" y="1002394"/>
                    <a:pt x="0" y="999994"/>
                    <a:pt x="0" y="997034"/>
                  </a:cubicBezTo>
                  <a:lnTo>
                    <a:pt x="0" y="5360"/>
                  </a:lnTo>
                  <a:cubicBezTo>
                    <a:pt x="0" y="2400"/>
                    <a:pt x="2400" y="0"/>
                    <a:pt x="5360" y="0"/>
                  </a:cubicBezTo>
                  <a:close/>
                </a:path>
              </a:pathLst>
            </a:custGeom>
            <a:solidFill>
              <a:srgbClr val="532C49">
                <a:alpha val="41961"/>
              </a:srgbClr>
            </a:solidFill>
          </p:spPr>
        </p:sp>
        <p:sp>
          <p:nvSpPr>
            <p:cNvPr name="TextBox 6" id="6"/>
            <p:cNvSpPr txBox="true"/>
            <p:nvPr/>
          </p:nvSpPr>
          <p:spPr>
            <a:xfrm>
              <a:off x="0" y="-47625"/>
              <a:ext cx="4184669" cy="1050019"/>
            </a:xfrm>
            <a:prstGeom prst="rect">
              <a:avLst/>
            </a:prstGeom>
          </p:spPr>
          <p:txBody>
            <a:bodyPr anchor="ctr" rtlCol="false" tIns="50800" lIns="50800" bIns="50800" rIns="50800"/>
            <a:lstStyle/>
            <a:p>
              <a:pPr algn="ctr">
                <a:lnSpc>
                  <a:spcPts val="3546"/>
                </a:lnSpc>
              </a:pPr>
            </a:p>
          </p:txBody>
        </p:sp>
      </p:grpSp>
      <p:grpSp>
        <p:nvGrpSpPr>
          <p:cNvPr name="Group 7" id="7"/>
          <p:cNvGrpSpPr/>
          <p:nvPr/>
        </p:nvGrpSpPr>
        <p:grpSpPr>
          <a:xfrm rot="0">
            <a:off x="1199667" y="1575081"/>
            <a:ext cx="7010461" cy="2891962"/>
            <a:chOff x="0" y="0"/>
            <a:chExt cx="1846377" cy="761669"/>
          </a:xfrm>
        </p:grpSpPr>
        <p:sp>
          <p:nvSpPr>
            <p:cNvPr name="Freeform 8" id="8"/>
            <p:cNvSpPr/>
            <p:nvPr/>
          </p:nvSpPr>
          <p:spPr>
            <a:xfrm flipH="false" flipV="false" rot="0">
              <a:off x="0" y="0"/>
              <a:ext cx="1846376" cy="761669"/>
            </a:xfrm>
            <a:custGeom>
              <a:avLst/>
              <a:gdLst/>
              <a:ahLst/>
              <a:cxnLst/>
              <a:rect r="r" b="b" t="t" l="l"/>
              <a:pathLst>
                <a:path h="761669" w="1846376">
                  <a:moveTo>
                    <a:pt x="12148" y="0"/>
                  </a:moveTo>
                  <a:lnTo>
                    <a:pt x="1834229" y="0"/>
                  </a:lnTo>
                  <a:cubicBezTo>
                    <a:pt x="1840938" y="0"/>
                    <a:pt x="1846376" y="5439"/>
                    <a:pt x="1846376" y="12148"/>
                  </a:cubicBezTo>
                  <a:lnTo>
                    <a:pt x="1846376" y="749521"/>
                  </a:lnTo>
                  <a:cubicBezTo>
                    <a:pt x="1846376" y="756230"/>
                    <a:pt x="1840938" y="761669"/>
                    <a:pt x="1834229" y="761669"/>
                  </a:cubicBezTo>
                  <a:lnTo>
                    <a:pt x="12148" y="761669"/>
                  </a:lnTo>
                  <a:cubicBezTo>
                    <a:pt x="5439" y="761669"/>
                    <a:pt x="0" y="756230"/>
                    <a:pt x="0" y="749521"/>
                  </a:cubicBezTo>
                  <a:lnTo>
                    <a:pt x="0" y="12148"/>
                  </a:lnTo>
                  <a:cubicBezTo>
                    <a:pt x="0" y="5439"/>
                    <a:pt x="5439" y="0"/>
                    <a:pt x="12148" y="0"/>
                  </a:cubicBezTo>
                  <a:close/>
                </a:path>
              </a:pathLst>
            </a:custGeom>
            <a:solidFill>
              <a:srgbClr val="532C49">
                <a:alpha val="41961"/>
              </a:srgbClr>
            </a:solidFill>
          </p:spPr>
        </p:sp>
        <p:sp>
          <p:nvSpPr>
            <p:cNvPr name="TextBox 9" id="9"/>
            <p:cNvSpPr txBox="true"/>
            <p:nvPr/>
          </p:nvSpPr>
          <p:spPr>
            <a:xfrm>
              <a:off x="0" y="-47625"/>
              <a:ext cx="1846377" cy="809294"/>
            </a:xfrm>
            <a:prstGeom prst="rect">
              <a:avLst/>
            </a:prstGeom>
          </p:spPr>
          <p:txBody>
            <a:bodyPr anchor="ctr" rtlCol="false" tIns="50800" lIns="50800" bIns="50800" rIns="50800"/>
            <a:lstStyle/>
            <a:p>
              <a:pPr algn="ctr">
                <a:lnSpc>
                  <a:spcPts val="3546"/>
                </a:lnSpc>
              </a:pPr>
            </a:p>
          </p:txBody>
        </p:sp>
      </p:grpSp>
      <p:grpSp>
        <p:nvGrpSpPr>
          <p:cNvPr name="Group 10" id="10"/>
          <p:cNvGrpSpPr/>
          <p:nvPr/>
        </p:nvGrpSpPr>
        <p:grpSpPr>
          <a:xfrm rot="0">
            <a:off x="1383927" y="1418699"/>
            <a:ext cx="6983410" cy="2884906"/>
            <a:chOff x="0" y="0"/>
            <a:chExt cx="1081913" cy="446948"/>
          </a:xfrm>
        </p:grpSpPr>
        <p:sp>
          <p:nvSpPr>
            <p:cNvPr name="Freeform 11" id="11"/>
            <p:cNvSpPr/>
            <p:nvPr/>
          </p:nvSpPr>
          <p:spPr>
            <a:xfrm flipH="false" flipV="false" rot="0">
              <a:off x="0" y="0"/>
              <a:ext cx="1081913" cy="446948"/>
            </a:xfrm>
            <a:custGeom>
              <a:avLst/>
              <a:gdLst/>
              <a:ahLst/>
              <a:cxnLst/>
              <a:rect r="r" b="b" t="t" l="l"/>
              <a:pathLst>
                <a:path h="446948" w="1081913">
                  <a:moveTo>
                    <a:pt x="8869" y="0"/>
                  </a:moveTo>
                  <a:lnTo>
                    <a:pt x="1073044" y="0"/>
                  </a:lnTo>
                  <a:cubicBezTo>
                    <a:pt x="1077942" y="0"/>
                    <a:pt x="1081913" y="3971"/>
                    <a:pt x="1081913" y="8869"/>
                  </a:cubicBezTo>
                  <a:lnTo>
                    <a:pt x="1081913" y="438079"/>
                  </a:lnTo>
                  <a:cubicBezTo>
                    <a:pt x="1081913" y="440431"/>
                    <a:pt x="1080979" y="442687"/>
                    <a:pt x="1079315" y="444350"/>
                  </a:cubicBezTo>
                  <a:cubicBezTo>
                    <a:pt x="1077652" y="446013"/>
                    <a:pt x="1075396" y="446948"/>
                    <a:pt x="1073044" y="446948"/>
                  </a:cubicBezTo>
                  <a:lnTo>
                    <a:pt x="8869" y="446948"/>
                  </a:lnTo>
                  <a:cubicBezTo>
                    <a:pt x="3971" y="446948"/>
                    <a:pt x="0" y="442977"/>
                    <a:pt x="0" y="438079"/>
                  </a:cubicBezTo>
                  <a:lnTo>
                    <a:pt x="0" y="8869"/>
                  </a:lnTo>
                  <a:cubicBezTo>
                    <a:pt x="0" y="3971"/>
                    <a:pt x="3971" y="0"/>
                    <a:pt x="8869" y="0"/>
                  </a:cubicBezTo>
                  <a:close/>
                </a:path>
              </a:pathLst>
            </a:custGeom>
            <a:blipFill>
              <a:blip r:embed="rId4"/>
              <a:stretch>
                <a:fillRect l="0" t="-131550" r="0" b="-131550"/>
              </a:stretch>
            </a:blipFill>
          </p:spPr>
        </p:sp>
      </p:grpSp>
      <p:sp>
        <p:nvSpPr>
          <p:cNvPr name="TextBox 12" id="12"/>
          <p:cNvSpPr txBox="true"/>
          <p:nvPr/>
        </p:nvSpPr>
        <p:spPr>
          <a:xfrm rot="0">
            <a:off x="2268616" y="5541363"/>
            <a:ext cx="13408835" cy="3513610"/>
          </a:xfrm>
          <a:prstGeom prst="rect">
            <a:avLst/>
          </a:prstGeom>
        </p:spPr>
        <p:txBody>
          <a:bodyPr anchor="t" rtlCol="false" tIns="0" lIns="0" bIns="0" rIns="0">
            <a:spAutoFit/>
          </a:bodyPr>
          <a:lstStyle/>
          <a:p>
            <a:pPr algn="l">
              <a:lnSpc>
                <a:spcPts val="4714"/>
              </a:lnSpc>
            </a:pPr>
            <a:r>
              <a:rPr lang="en-US" sz="2983">
                <a:solidFill>
                  <a:srgbClr val="FFFFFF"/>
                </a:solidFill>
                <a:latin typeface="Mukta Light"/>
                <a:ea typeface="Mukta Light"/>
                <a:cs typeface="Mukta Light"/>
                <a:sym typeface="Mukta Light"/>
              </a:rPr>
              <a:t>TENG-based activity recognition systems demonstrate strong potential as a sustainable, low-power solution for human motion classification. By converting biomechanical energy into voltage signals, they eliminate the need for batteries or external power. Our project confirms that accurate activity recognition is achievable using lightweight, wearable TENG sensors, paving the way for practical, battery-free applications in health, fitness, and safety.</a:t>
            </a:r>
          </a:p>
        </p:txBody>
      </p:sp>
      <p:sp>
        <p:nvSpPr>
          <p:cNvPr name="TextBox 13" id="13"/>
          <p:cNvSpPr txBox="true"/>
          <p:nvPr/>
        </p:nvSpPr>
        <p:spPr>
          <a:xfrm rot="0">
            <a:off x="8793317" y="1323449"/>
            <a:ext cx="8295016" cy="1562692"/>
          </a:xfrm>
          <a:prstGeom prst="rect">
            <a:avLst/>
          </a:prstGeom>
        </p:spPr>
        <p:txBody>
          <a:bodyPr anchor="t" rtlCol="false" tIns="0" lIns="0" bIns="0" rIns="0">
            <a:spAutoFit/>
          </a:bodyPr>
          <a:lstStyle/>
          <a:p>
            <a:pPr algn="l">
              <a:lnSpc>
                <a:spcPts val="6270"/>
              </a:lnSpc>
            </a:pPr>
            <a:r>
              <a:rPr lang="en-US" sz="4478">
                <a:solidFill>
                  <a:srgbClr val="FFFFFF"/>
                </a:solidFill>
                <a:latin typeface="HK Modular"/>
                <a:ea typeface="HK Modular"/>
                <a:cs typeface="HK Modular"/>
                <a:sym typeface="HK Modular"/>
              </a:rPr>
              <a:t>Conclusion</a:t>
            </a:r>
          </a:p>
          <a:p>
            <a:pPr algn="l">
              <a:lnSpc>
                <a:spcPts val="627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44" t="0" r="-3444" b="0"/>
            </a:stretch>
          </a:blipFill>
        </p:spPr>
      </p:sp>
      <p:sp>
        <p:nvSpPr>
          <p:cNvPr name="Freeform 3" id="3"/>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740704" y="3857625"/>
            <a:ext cx="9963772" cy="1285875"/>
          </a:xfrm>
          <a:prstGeom prst="rect">
            <a:avLst/>
          </a:prstGeom>
        </p:spPr>
        <p:txBody>
          <a:bodyPr anchor="t" rtlCol="false" tIns="0" lIns="0" bIns="0" rIns="0">
            <a:spAutoFit/>
          </a:bodyPr>
          <a:lstStyle/>
          <a:p>
            <a:pPr algn="l">
              <a:lnSpc>
                <a:spcPts val="10500"/>
              </a:lnSpc>
            </a:pPr>
            <a:r>
              <a:rPr lang="en-US" sz="7500">
                <a:solidFill>
                  <a:srgbClr val="F7F3F2"/>
                </a:solidFill>
                <a:latin typeface="HK Modular"/>
                <a:ea typeface="HK Modular"/>
                <a:cs typeface="HK Modular"/>
                <a:sym typeface="HK Modular"/>
              </a:rPr>
              <a:t>Q&amp;A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44" t="0" r="-3444" b="0"/>
            </a:stretch>
          </a:blipFill>
        </p:spPr>
      </p:sp>
      <p:sp>
        <p:nvSpPr>
          <p:cNvPr name="TextBox 3" id="3"/>
          <p:cNvSpPr txBox="true"/>
          <p:nvPr/>
        </p:nvSpPr>
        <p:spPr>
          <a:xfrm rot="0">
            <a:off x="3959785" y="4257320"/>
            <a:ext cx="11005393" cy="3195319"/>
          </a:xfrm>
          <a:prstGeom prst="rect">
            <a:avLst/>
          </a:prstGeom>
        </p:spPr>
        <p:txBody>
          <a:bodyPr anchor="t" rtlCol="false" tIns="0" lIns="0" bIns="0" rIns="0">
            <a:spAutoFit/>
          </a:bodyPr>
          <a:lstStyle/>
          <a:p>
            <a:pPr algn="just">
              <a:lnSpc>
                <a:spcPts val="12880"/>
              </a:lnSpc>
            </a:pPr>
            <a:r>
              <a:rPr lang="en-US" sz="9200" b="true">
                <a:solidFill>
                  <a:srgbClr val="FFFFFF"/>
                </a:solidFill>
                <a:latin typeface="Canva Sans Bold"/>
                <a:ea typeface="Canva Sans Bold"/>
                <a:cs typeface="Canva Sans Bold"/>
                <a:sym typeface="Canva Sans Bold"/>
              </a:rPr>
              <a:t>Thank you for your </a:t>
            </a:r>
          </a:p>
          <a:p>
            <a:pPr algn="ctr">
              <a:lnSpc>
                <a:spcPts val="12880"/>
              </a:lnSpc>
            </a:pPr>
            <a:r>
              <a:rPr lang="en-US" sz="9200" b="true">
                <a:solidFill>
                  <a:srgbClr val="FFFFFF"/>
                </a:solidFill>
                <a:latin typeface="Canva Sans Bold"/>
                <a:ea typeface="Canva Sans Bold"/>
                <a:cs typeface="Canva Sans Bold"/>
                <a:sym typeface="Canva Sans Bold"/>
              </a:rPr>
              <a:t>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grpSp>
        <p:nvGrpSpPr>
          <p:cNvPr name="Group 2" id="2"/>
          <p:cNvGrpSpPr/>
          <p:nvPr/>
        </p:nvGrpSpPr>
        <p:grpSpPr>
          <a:xfrm rot="0">
            <a:off x="1993267" y="3447665"/>
            <a:ext cx="5585197" cy="2722563"/>
            <a:chOff x="0" y="0"/>
            <a:chExt cx="1470998" cy="717054"/>
          </a:xfrm>
        </p:grpSpPr>
        <p:sp>
          <p:nvSpPr>
            <p:cNvPr name="Freeform 3" id="3"/>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4" id="4"/>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5" id="5"/>
          <p:cNvGrpSpPr/>
          <p:nvPr/>
        </p:nvGrpSpPr>
        <p:grpSpPr>
          <a:xfrm rot="0">
            <a:off x="1993267" y="6535737"/>
            <a:ext cx="5585197" cy="3072584"/>
            <a:chOff x="0" y="0"/>
            <a:chExt cx="1470998" cy="809240"/>
          </a:xfrm>
        </p:grpSpPr>
        <p:sp>
          <p:nvSpPr>
            <p:cNvPr name="Freeform 6" id="6"/>
            <p:cNvSpPr/>
            <p:nvPr/>
          </p:nvSpPr>
          <p:spPr>
            <a:xfrm flipH="false" flipV="false" rot="0">
              <a:off x="0" y="0"/>
              <a:ext cx="1470998" cy="809240"/>
            </a:xfrm>
            <a:custGeom>
              <a:avLst/>
              <a:gdLst/>
              <a:ahLst/>
              <a:cxnLst/>
              <a:rect r="r" b="b" t="t" l="l"/>
              <a:pathLst>
                <a:path h="809240" w="1470998">
                  <a:moveTo>
                    <a:pt x="15248" y="0"/>
                  </a:moveTo>
                  <a:lnTo>
                    <a:pt x="1455751" y="0"/>
                  </a:lnTo>
                  <a:cubicBezTo>
                    <a:pt x="1464172" y="0"/>
                    <a:pt x="1470998" y="6827"/>
                    <a:pt x="1470998" y="15248"/>
                  </a:cubicBezTo>
                  <a:lnTo>
                    <a:pt x="1470998" y="793993"/>
                  </a:lnTo>
                  <a:cubicBezTo>
                    <a:pt x="1470998" y="802414"/>
                    <a:pt x="1464172" y="809240"/>
                    <a:pt x="1455751" y="809240"/>
                  </a:cubicBezTo>
                  <a:lnTo>
                    <a:pt x="15248" y="809240"/>
                  </a:lnTo>
                  <a:cubicBezTo>
                    <a:pt x="6827" y="809240"/>
                    <a:pt x="0" y="802414"/>
                    <a:pt x="0" y="793993"/>
                  </a:cubicBezTo>
                  <a:lnTo>
                    <a:pt x="0" y="15248"/>
                  </a:lnTo>
                  <a:cubicBezTo>
                    <a:pt x="0" y="6827"/>
                    <a:pt x="6827" y="0"/>
                    <a:pt x="15248" y="0"/>
                  </a:cubicBezTo>
                  <a:close/>
                </a:path>
              </a:pathLst>
            </a:custGeom>
            <a:solidFill>
              <a:srgbClr val="532C49">
                <a:alpha val="41961"/>
              </a:srgbClr>
            </a:solidFill>
          </p:spPr>
        </p:sp>
        <p:sp>
          <p:nvSpPr>
            <p:cNvPr name="TextBox 7" id="7"/>
            <p:cNvSpPr txBox="true"/>
            <p:nvPr/>
          </p:nvSpPr>
          <p:spPr>
            <a:xfrm>
              <a:off x="0" y="-47625"/>
              <a:ext cx="1470998" cy="856865"/>
            </a:xfrm>
            <a:prstGeom prst="rect">
              <a:avLst/>
            </a:prstGeom>
          </p:spPr>
          <p:txBody>
            <a:bodyPr anchor="ctr" rtlCol="false" tIns="50800" lIns="50800" bIns="50800" rIns="50800"/>
            <a:lstStyle/>
            <a:p>
              <a:pPr algn="ctr">
                <a:lnSpc>
                  <a:spcPts val="3546"/>
                </a:lnSpc>
              </a:pPr>
            </a:p>
          </p:txBody>
        </p:sp>
      </p:grpSp>
      <p:grpSp>
        <p:nvGrpSpPr>
          <p:cNvPr name="Group 8" id="8"/>
          <p:cNvGrpSpPr/>
          <p:nvPr/>
        </p:nvGrpSpPr>
        <p:grpSpPr>
          <a:xfrm rot="0">
            <a:off x="8644498" y="3447665"/>
            <a:ext cx="5708787" cy="2835838"/>
            <a:chOff x="0" y="0"/>
            <a:chExt cx="1503549" cy="746887"/>
          </a:xfrm>
        </p:grpSpPr>
        <p:sp>
          <p:nvSpPr>
            <p:cNvPr name="Freeform 9" id="9"/>
            <p:cNvSpPr/>
            <p:nvPr/>
          </p:nvSpPr>
          <p:spPr>
            <a:xfrm flipH="false" flipV="false" rot="0">
              <a:off x="0" y="0"/>
              <a:ext cx="1503549" cy="746888"/>
            </a:xfrm>
            <a:custGeom>
              <a:avLst/>
              <a:gdLst/>
              <a:ahLst/>
              <a:cxnLst/>
              <a:rect r="r" b="b" t="t" l="l"/>
              <a:pathLst>
                <a:path h="746888" w="1503549">
                  <a:moveTo>
                    <a:pt x="14918" y="0"/>
                  </a:moveTo>
                  <a:lnTo>
                    <a:pt x="1488631" y="0"/>
                  </a:lnTo>
                  <a:cubicBezTo>
                    <a:pt x="1492588" y="0"/>
                    <a:pt x="1496382" y="1572"/>
                    <a:pt x="1499180" y="4369"/>
                  </a:cubicBezTo>
                  <a:cubicBezTo>
                    <a:pt x="1501977" y="7167"/>
                    <a:pt x="1503549" y="10961"/>
                    <a:pt x="1503549" y="14918"/>
                  </a:cubicBezTo>
                  <a:lnTo>
                    <a:pt x="1503549" y="731970"/>
                  </a:lnTo>
                  <a:cubicBezTo>
                    <a:pt x="1503549" y="740209"/>
                    <a:pt x="1496870" y="746888"/>
                    <a:pt x="1488631" y="746888"/>
                  </a:cubicBezTo>
                  <a:lnTo>
                    <a:pt x="14918" y="746888"/>
                  </a:lnTo>
                  <a:cubicBezTo>
                    <a:pt x="6679" y="746888"/>
                    <a:pt x="0" y="740209"/>
                    <a:pt x="0" y="731970"/>
                  </a:cubicBezTo>
                  <a:lnTo>
                    <a:pt x="0" y="14918"/>
                  </a:lnTo>
                  <a:cubicBezTo>
                    <a:pt x="0" y="6679"/>
                    <a:pt x="6679" y="0"/>
                    <a:pt x="14918" y="0"/>
                  </a:cubicBezTo>
                  <a:close/>
                </a:path>
              </a:pathLst>
            </a:custGeom>
            <a:solidFill>
              <a:srgbClr val="532C49">
                <a:alpha val="41961"/>
              </a:srgbClr>
            </a:solidFill>
          </p:spPr>
        </p:sp>
        <p:sp>
          <p:nvSpPr>
            <p:cNvPr name="TextBox 10" id="10"/>
            <p:cNvSpPr txBox="true"/>
            <p:nvPr/>
          </p:nvSpPr>
          <p:spPr>
            <a:xfrm>
              <a:off x="0" y="-47625"/>
              <a:ext cx="1503549" cy="794512"/>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2200413" y="3668312"/>
            <a:ext cx="720856" cy="648796"/>
            <a:chOff x="0" y="0"/>
            <a:chExt cx="189855" cy="170876"/>
          </a:xfrm>
        </p:grpSpPr>
        <p:sp>
          <p:nvSpPr>
            <p:cNvPr name="Freeform 12" id="12"/>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3" id="13"/>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4" id="14"/>
          <p:cNvGrpSpPr/>
          <p:nvPr/>
        </p:nvGrpSpPr>
        <p:grpSpPr>
          <a:xfrm rot="0">
            <a:off x="2200413" y="6756383"/>
            <a:ext cx="720856" cy="648796"/>
            <a:chOff x="0" y="0"/>
            <a:chExt cx="189855" cy="170876"/>
          </a:xfrm>
        </p:grpSpPr>
        <p:sp>
          <p:nvSpPr>
            <p:cNvPr name="Freeform 15" id="15"/>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6" id="16"/>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7" id="17"/>
          <p:cNvGrpSpPr/>
          <p:nvPr/>
        </p:nvGrpSpPr>
        <p:grpSpPr>
          <a:xfrm rot="0">
            <a:off x="8851644" y="3668312"/>
            <a:ext cx="720856" cy="648796"/>
            <a:chOff x="0" y="0"/>
            <a:chExt cx="189855" cy="170876"/>
          </a:xfrm>
        </p:grpSpPr>
        <p:sp>
          <p:nvSpPr>
            <p:cNvPr name="Freeform 18" id="18"/>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9" id="19"/>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sp>
        <p:nvSpPr>
          <p:cNvPr name="Freeform 20" id="20"/>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2279565"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01</a:t>
            </a:r>
          </a:p>
        </p:txBody>
      </p:sp>
      <p:sp>
        <p:nvSpPr>
          <p:cNvPr name="TextBox 23" id="23"/>
          <p:cNvSpPr txBox="true"/>
          <p:nvPr/>
        </p:nvSpPr>
        <p:spPr>
          <a:xfrm rot="0">
            <a:off x="2279565" y="6901403"/>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03</a:t>
            </a:r>
          </a:p>
        </p:txBody>
      </p:sp>
      <p:sp>
        <p:nvSpPr>
          <p:cNvPr name="TextBox 24" id="24"/>
          <p:cNvSpPr txBox="true"/>
          <p:nvPr/>
        </p:nvSpPr>
        <p:spPr>
          <a:xfrm rot="0">
            <a:off x="8930796"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02</a:t>
            </a:r>
          </a:p>
        </p:txBody>
      </p:sp>
      <p:sp>
        <p:nvSpPr>
          <p:cNvPr name="TextBox 25" id="25"/>
          <p:cNvSpPr txBox="true"/>
          <p:nvPr/>
        </p:nvSpPr>
        <p:spPr>
          <a:xfrm rot="0">
            <a:off x="3231757" y="4310240"/>
            <a:ext cx="4129541" cy="1647197"/>
          </a:xfrm>
          <a:prstGeom prst="rect">
            <a:avLst/>
          </a:prstGeom>
        </p:spPr>
        <p:txBody>
          <a:bodyPr anchor="t" rtlCol="false" tIns="0" lIns="0" bIns="0" rIns="0">
            <a:spAutoFit/>
          </a:bodyPr>
          <a:lstStyle/>
          <a:p>
            <a:pPr algn="l">
              <a:lnSpc>
                <a:spcPts val="2203"/>
              </a:lnSpc>
            </a:pPr>
            <a:r>
              <a:rPr lang="en-US" sz="1394">
                <a:solidFill>
                  <a:srgbClr val="FFFFFF"/>
                </a:solidFill>
                <a:latin typeface="Mukta Light"/>
                <a:ea typeface="Mukta Light"/>
                <a:cs typeface="Mukta Light"/>
                <a:sym typeface="Mukta Light"/>
              </a:rPr>
              <a:t>Triboelectric Nanogenerators (TENGs) are devices that generate electricity from physical motion. They work by using materials that become electrically charged when rubbed or pressed together. This charge can then be harvested as a voltage signal, making TENGs ideal for energy-harvesting applications.</a:t>
            </a:r>
          </a:p>
        </p:txBody>
      </p:sp>
      <p:sp>
        <p:nvSpPr>
          <p:cNvPr name="TextBox 26" id="26"/>
          <p:cNvSpPr txBox="true"/>
          <p:nvPr/>
        </p:nvSpPr>
        <p:spPr>
          <a:xfrm rot="0">
            <a:off x="3231757" y="7398312"/>
            <a:ext cx="3979090" cy="205194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Most wearable devices rely on batteries and electronic sensors that need regular maintenance and power. TENGs provide a self-powered solution—no batteries, no external power. This enables long-term, low-cost human activity monitoring that’s especially useful in health, fitness, and smart environments.</a:t>
            </a:r>
          </a:p>
        </p:txBody>
      </p:sp>
      <p:sp>
        <p:nvSpPr>
          <p:cNvPr name="TextBox 27" id="27"/>
          <p:cNvSpPr txBox="true"/>
          <p:nvPr/>
        </p:nvSpPr>
        <p:spPr>
          <a:xfrm rot="0">
            <a:off x="9882988" y="4246806"/>
            <a:ext cx="4309547" cy="1923422"/>
          </a:xfrm>
          <a:prstGeom prst="rect">
            <a:avLst/>
          </a:prstGeom>
        </p:spPr>
        <p:txBody>
          <a:bodyPr anchor="t" rtlCol="false" tIns="0" lIns="0" bIns="0" rIns="0">
            <a:spAutoFit/>
          </a:bodyPr>
          <a:lstStyle/>
          <a:p>
            <a:pPr algn="l">
              <a:lnSpc>
                <a:spcPts val="2203"/>
              </a:lnSpc>
            </a:pPr>
            <a:r>
              <a:rPr lang="en-US" sz="1394">
                <a:solidFill>
                  <a:srgbClr val="FFFFFF"/>
                </a:solidFill>
                <a:latin typeface="Mukta Light"/>
                <a:ea typeface="Mukta Light"/>
                <a:cs typeface="Mukta Light"/>
                <a:sym typeface="Mukta Light"/>
              </a:rPr>
              <a:t>When two materials in a TENG sensor come into contact and separate during body movements—like walking or running—they generate a small voltage due to the triboelectric effect. This voltage signal reflects the intensity, speed, and type of motion, which can be recorded and analyzed to understand specific human activities</a:t>
            </a:r>
          </a:p>
        </p:txBody>
      </p:sp>
      <p:sp>
        <p:nvSpPr>
          <p:cNvPr name="TextBox 28" id="28"/>
          <p:cNvSpPr txBox="true"/>
          <p:nvPr/>
        </p:nvSpPr>
        <p:spPr>
          <a:xfrm rot="0">
            <a:off x="3231757" y="3876710"/>
            <a:ext cx="3979090" cy="644067"/>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W</a:t>
            </a:r>
            <a:r>
              <a:rPr lang="en-US" b="true" sz="2089">
                <a:solidFill>
                  <a:srgbClr val="FFFFFF"/>
                </a:solidFill>
                <a:latin typeface="Mina Bold"/>
                <a:ea typeface="Mina Bold"/>
                <a:cs typeface="Mina Bold"/>
                <a:sym typeface="Mina Bold"/>
              </a:rPr>
              <a:t>hat is TENG?</a:t>
            </a:r>
          </a:p>
          <a:p>
            <a:pPr algn="l">
              <a:lnSpc>
                <a:spcPts val="2599"/>
              </a:lnSpc>
            </a:pPr>
          </a:p>
        </p:txBody>
      </p:sp>
      <p:sp>
        <p:nvSpPr>
          <p:cNvPr name="TextBox 29" id="29"/>
          <p:cNvSpPr txBox="true"/>
          <p:nvPr/>
        </p:nvSpPr>
        <p:spPr>
          <a:xfrm rot="0">
            <a:off x="3231757" y="6770303"/>
            <a:ext cx="4346708" cy="884792"/>
          </a:xfrm>
          <a:prstGeom prst="rect">
            <a:avLst/>
          </a:prstGeom>
        </p:spPr>
        <p:txBody>
          <a:bodyPr anchor="t" rtlCol="false" tIns="0" lIns="0" bIns="0" rIns="0">
            <a:spAutoFit/>
          </a:bodyPr>
          <a:lstStyle/>
          <a:p>
            <a:pPr algn="l">
              <a:lnSpc>
                <a:spcPts val="2350"/>
              </a:lnSpc>
            </a:pPr>
            <a:r>
              <a:rPr lang="en-US" sz="1889" b="true">
                <a:solidFill>
                  <a:srgbClr val="FFFFFF"/>
                </a:solidFill>
                <a:latin typeface="Mina Bold"/>
                <a:ea typeface="Mina Bold"/>
                <a:cs typeface="Mina Bold"/>
                <a:sym typeface="Mina Bold"/>
              </a:rPr>
              <a:t>Activity classification without traditional sensors or batteries</a:t>
            </a:r>
          </a:p>
          <a:p>
            <a:pPr algn="l">
              <a:lnSpc>
                <a:spcPts val="2350"/>
              </a:lnSpc>
            </a:pPr>
          </a:p>
        </p:txBody>
      </p:sp>
      <p:sp>
        <p:nvSpPr>
          <p:cNvPr name="TextBox 30" id="30"/>
          <p:cNvSpPr txBox="true"/>
          <p:nvPr/>
        </p:nvSpPr>
        <p:spPr>
          <a:xfrm rot="0">
            <a:off x="9882988" y="3635985"/>
            <a:ext cx="4470297" cy="884792"/>
          </a:xfrm>
          <a:prstGeom prst="rect">
            <a:avLst/>
          </a:prstGeom>
        </p:spPr>
        <p:txBody>
          <a:bodyPr anchor="t" rtlCol="false" tIns="0" lIns="0" bIns="0" rIns="0">
            <a:spAutoFit/>
          </a:bodyPr>
          <a:lstStyle/>
          <a:p>
            <a:pPr algn="l">
              <a:lnSpc>
                <a:spcPts val="2350"/>
              </a:lnSpc>
            </a:pPr>
            <a:r>
              <a:rPr lang="en-US" sz="1889" b="true">
                <a:solidFill>
                  <a:srgbClr val="FFFFFF"/>
                </a:solidFill>
                <a:latin typeface="Mina Bold"/>
                <a:ea typeface="Mina Bold"/>
                <a:cs typeface="Mina Bold"/>
                <a:sym typeface="Mina Bold"/>
              </a:rPr>
              <a:t>How TENG can convert mechanical motion into electric signals</a:t>
            </a:r>
          </a:p>
          <a:p>
            <a:pPr algn="l">
              <a:lnSpc>
                <a:spcPts val="2350"/>
              </a:lnSpc>
            </a:pPr>
          </a:p>
        </p:txBody>
      </p:sp>
      <p:sp>
        <p:nvSpPr>
          <p:cNvPr name="TextBox 31" id="31"/>
          <p:cNvSpPr txBox="true"/>
          <p:nvPr/>
        </p:nvSpPr>
        <p:spPr>
          <a:xfrm rot="0">
            <a:off x="3016579" y="1882209"/>
            <a:ext cx="13111842" cy="1394006"/>
          </a:xfrm>
          <a:prstGeom prst="rect">
            <a:avLst/>
          </a:prstGeom>
        </p:spPr>
        <p:txBody>
          <a:bodyPr anchor="t" rtlCol="false" tIns="0" lIns="0" bIns="0" rIns="0">
            <a:spAutoFit/>
          </a:bodyPr>
          <a:lstStyle/>
          <a:p>
            <a:pPr algn="l">
              <a:lnSpc>
                <a:spcPts val="5590"/>
              </a:lnSpc>
            </a:pPr>
            <a:r>
              <a:rPr lang="en-US" sz="3992">
                <a:solidFill>
                  <a:srgbClr val="FFFFFF"/>
                </a:solidFill>
                <a:latin typeface="HK Modular"/>
                <a:ea typeface="HK Modular"/>
                <a:cs typeface="HK Modular"/>
                <a:sym typeface="HK Modular"/>
              </a:rPr>
              <a:t>Introduction</a:t>
            </a:r>
          </a:p>
          <a:p>
            <a:pPr algn="l">
              <a:lnSpc>
                <a:spcPts val="559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93926" y="4040990"/>
            <a:ext cx="3323786" cy="2387463"/>
            <a:chOff x="0" y="0"/>
            <a:chExt cx="514941" cy="369880"/>
          </a:xfrm>
        </p:grpSpPr>
        <p:sp>
          <p:nvSpPr>
            <p:cNvPr name="Freeform 5" id="5"/>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4"/>
              <a:stretch>
                <a:fillRect l="-14133" t="0" r="-14133" b="0"/>
              </a:stretch>
            </a:blipFill>
          </p:spPr>
        </p:sp>
      </p:grpSp>
      <p:grpSp>
        <p:nvGrpSpPr>
          <p:cNvPr name="Group 6" id="6"/>
          <p:cNvGrpSpPr/>
          <p:nvPr/>
        </p:nvGrpSpPr>
        <p:grpSpPr>
          <a:xfrm rot="0">
            <a:off x="9562232" y="4040990"/>
            <a:ext cx="3323786" cy="2387463"/>
            <a:chOff x="0" y="0"/>
            <a:chExt cx="514941" cy="369880"/>
          </a:xfrm>
        </p:grpSpPr>
        <p:sp>
          <p:nvSpPr>
            <p:cNvPr name="Freeform 7" id="7"/>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5"/>
              <a:stretch>
                <a:fillRect l="-13848" t="0" r="-13848" b="0"/>
              </a:stretch>
            </a:blipFill>
          </p:spPr>
        </p:sp>
      </p:grpSp>
      <p:grpSp>
        <p:nvGrpSpPr>
          <p:cNvPr name="Group 8" id="8"/>
          <p:cNvGrpSpPr/>
          <p:nvPr/>
        </p:nvGrpSpPr>
        <p:grpSpPr>
          <a:xfrm rot="0">
            <a:off x="5426233" y="4040990"/>
            <a:ext cx="3323786" cy="2387463"/>
            <a:chOff x="0" y="0"/>
            <a:chExt cx="514941" cy="369880"/>
          </a:xfrm>
        </p:grpSpPr>
        <p:sp>
          <p:nvSpPr>
            <p:cNvPr name="Freeform 9" id="9"/>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6"/>
              <a:stretch>
                <a:fillRect l="-3804" t="0" r="-3804" b="0"/>
              </a:stretch>
            </a:blipFill>
          </p:spPr>
        </p:sp>
      </p:grpSp>
      <p:grpSp>
        <p:nvGrpSpPr>
          <p:cNvPr name="Group 10" id="10"/>
          <p:cNvGrpSpPr/>
          <p:nvPr/>
        </p:nvGrpSpPr>
        <p:grpSpPr>
          <a:xfrm rot="0">
            <a:off x="13694540" y="4040990"/>
            <a:ext cx="3323786" cy="2387463"/>
            <a:chOff x="0" y="0"/>
            <a:chExt cx="514941" cy="369880"/>
          </a:xfrm>
        </p:grpSpPr>
        <p:sp>
          <p:nvSpPr>
            <p:cNvPr name="Freeform 11" id="11"/>
            <p:cNvSpPr/>
            <p:nvPr/>
          </p:nvSpPr>
          <p:spPr>
            <a:xfrm flipH="false" flipV="false" rot="0">
              <a:off x="0" y="0"/>
              <a:ext cx="514941" cy="369880"/>
            </a:xfrm>
            <a:custGeom>
              <a:avLst/>
              <a:gdLst/>
              <a:ahLst/>
              <a:cxnLst/>
              <a:rect r="r" b="b" t="t" l="l"/>
              <a:pathLst>
                <a:path h="369880" w="514941">
                  <a:moveTo>
                    <a:pt x="30280" y="0"/>
                  </a:moveTo>
                  <a:lnTo>
                    <a:pt x="484661" y="0"/>
                  </a:lnTo>
                  <a:cubicBezTo>
                    <a:pt x="501385" y="0"/>
                    <a:pt x="514941" y="13557"/>
                    <a:pt x="514941" y="30280"/>
                  </a:cubicBezTo>
                  <a:lnTo>
                    <a:pt x="514941" y="339600"/>
                  </a:lnTo>
                  <a:cubicBezTo>
                    <a:pt x="514941" y="347631"/>
                    <a:pt x="511751" y="355333"/>
                    <a:pt x="506073" y="361012"/>
                  </a:cubicBezTo>
                  <a:cubicBezTo>
                    <a:pt x="500394" y="366690"/>
                    <a:pt x="492692" y="369880"/>
                    <a:pt x="484661" y="369880"/>
                  </a:cubicBezTo>
                  <a:lnTo>
                    <a:pt x="30280" y="369880"/>
                  </a:lnTo>
                  <a:cubicBezTo>
                    <a:pt x="22249" y="369880"/>
                    <a:pt x="14548" y="366690"/>
                    <a:pt x="8869" y="361012"/>
                  </a:cubicBezTo>
                  <a:cubicBezTo>
                    <a:pt x="3190" y="355333"/>
                    <a:pt x="0" y="347631"/>
                    <a:pt x="0" y="339600"/>
                  </a:cubicBezTo>
                  <a:lnTo>
                    <a:pt x="0" y="30280"/>
                  </a:lnTo>
                  <a:cubicBezTo>
                    <a:pt x="0" y="22249"/>
                    <a:pt x="3190" y="14548"/>
                    <a:pt x="8869" y="8869"/>
                  </a:cubicBezTo>
                  <a:cubicBezTo>
                    <a:pt x="14548" y="3190"/>
                    <a:pt x="22249" y="0"/>
                    <a:pt x="30280" y="0"/>
                  </a:cubicBezTo>
                  <a:close/>
                </a:path>
              </a:pathLst>
            </a:custGeom>
            <a:blipFill>
              <a:blip r:embed="rId7"/>
              <a:stretch>
                <a:fillRect l="-4108" t="0" r="-4108" b="0"/>
              </a:stretch>
            </a:blipFill>
          </p:spPr>
        </p:sp>
      </p:grpSp>
      <p:grpSp>
        <p:nvGrpSpPr>
          <p:cNvPr name="Group 12" id="12"/>
          <p:cNvGrpSpPr/>
          <p:nvPr/>
        </p:nvGrpSpPr>
        <p:grpSpPr>
          <a:xfrm rot="0">
            <a:off x="1170968" y="6221754"/>
            <a:ext cx="3545450" cy="3386567"/>
            <a:chOff x="0" y="0"/>
            <a:chExt cx="933781" cy="891935"/>
          </a:xfrm>
        </p:grpSpPr>
        <p:sp>
          <p:nvSpPr>
            <p:cNvPr name="Freeform 13" id="13"/>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4" id="14"/>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5" id="15"/>
          <p:cNvGrpSpPr/>
          <p:nvPr/>
        </p:nvGrpSpPr>
        <p:grpSpPr>
          <a:xfrm rot="0">
            <a:off x="9439275" y="6221754"/>
            <a:ext cx="3545450" cy="3386567"/>
            <a:chOff x="0" y="0"/>
            <a:chExt cx="933781" cy="891935"/>
          </a:xfrm>
        </p:grpSpPr>
        <p:sp>
          <p:nvSpPr>
            <p:cNvPr name="Freeform 16" id="16"/>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17" id="17"/>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18" id="18"/>
          <p:cNvGrpSpPr/>
          <p:nvPr/>
        </p:nvGrpSpPr>
        <p:grpSpPr>
          <a:xfrm rot="0">
            <a:off x="5303275" y="6221754"/>
            <a:ext cx="3545450" cy="3386567"/>
            <a:chOff x="0" y="0"/>
            <a:chExt cx="933781" cy="891935"/>
          </a:xfrm>
        </p:grpSpPr>
        <p:sp>
          <p:nvSpPr>
            <p:cNvPr name="Freeform 19" id="19"/>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20" id="20"/>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grpSp>
        <p:nvGrpSpPr>
          <p:cNvPr name="Group 21" id="21"/>
          <p:cNvGrpSpPr/>
          <p:nvPr/>
        </p:nvGrpSpPr>
        <p:grpSpPr>
          <a:xfrm rot="0">
            <a:off x="13571582" y="6221754"/>
            <a:ext cx="3545450" cy="3386567"/>
            <a:chOff x="0" y="0"/>
            <a:chExt cx="933781" cy="891935"/>
          </a:xfrm>
        </p:grpSpPr>
        <p:sp>
          <p:nvSpPr>
            <p:cNvPr name="Freeform 22" id="22"/>
            <p:cNvSpPr/>
            <p:nvPr/>
          </p:nvSpPr>
          <p:spPr>
            <a:xfrm flipH="false" flipV="false" rot="0">
              <a:off x="0" y="0"/>
              <a:ext cx="933781" cy="891935"/>
            </a:xfrm>
            <a:custGeom>
              <a:avLst/>
              <a:gdLst/>
              <a:ahLst/>
              <a:cxnLst/>
              <a:rect r="r" b="b" t="t" l="l"/>
              <a:pathLst>
                <a:path h="891935" w="933781">
                  <a:moveTo>
                    <a:pt x="24020" y="0"/>
                  </a:moveTo>
                  <a:lnTo>
                    <a:pt x="909761" y="0"/>
                  </a:lnTo>
                  <a:cubicBezTo>
                    <a:pt x="923027" y="0"/>
                    <a:pt x="933781" y="10754"/>
                    <a:pt x="933781" y="24020"/>
                  </a:cubicBezTo>
                  <a:lnTo>
                    <a:pt x="933781" y="867915"/>
                  </a:lnTo>
                  <a:cubicBezTo>
                    <a:pt x="933781" y="874286"/>
                    <a:pt x="931250" y="880395"/>
                    <a:pt x="926746" y="884900"/>
                  </a:cubicBezTo>
                  <a:cubicBezTo>
                    <a:pt x="922241" y="889405"/>
                    <a:pt x="916132" y="891935"/>
                    <a:pt x="909761" y="891935"/>
                  </a:cubicBezTo>
                  <a:lnTo>
                    <a:pt x="24020" y="891935"/>
                  </a:lnTo>
                  <a:cubicBezTo>
                    <a:pt x="10754" y="891935"/>
                    <a:pt x="0" y="881181"/>
                    <a:pt x="0" y="867915"/>
                  </a:cubicBezTo>
                  <a:lnTo>
                    <a:pt x="0" y="24020"/>
                  </a:lnTo>
                  <a:cubicBezTo>
                    <a:pt x="0" y="17649"/>
                    <a:pt x="2531" y="11540"/>
                    <a:pt x="7035" y="7035"/>
                  </a:cubicBezTo>
                  <a:cubicBezTo>
                    <a:pt x="11540" y="2531"/>
                    <a:pt x="17649" y="0"/>
                    <a:pt x="24020" y="0"/>
                  </a:cubicBezTo>
                  <a:close/>
                </a:path>
              </a:pathLst>
            </a:custGeom>
            <a:solidFill>
              <a:srgbClr val="CA4AD1"/>
            </a:solidFill>
          </p:spPr>
        </p:sp>
        <p:sp>
          <p:nvSpPr>
            <p:cNvPr name="TextBox 23" id="23"/>
            <p:cNvSpPr txBox="true"/>
            <p:nvPr/>
          </p:nvSpPr>
          <p:spPr>
            <a:xfrm>
              <a:off x="0" y="-47625"/>
              <a:ext cx="933781" cy="939560"/>
            </a:xfrm>
            <a:prstGeom prst="rect">
              <a:avLst/>
            </a:prstGeom>
          </p:spPr>
          <p:txBody>
            <a:bodyPr anchor="ctr" rtlCol="false" tIns="50800" lIns="50800" bIns="50800" rIns="50800"/>
            <a:lstStyle/>
            <a:p>
              <a:pPr algn="ctr">
                <a:lnSpc>
                  <a:spcPts val="3546"/>
                </a:lnSpc>
              </a:pPr>
            </a:p>
          </p:txBody>
        </p:sp>
      </p:grpSp>
      <p:sp>
        <p:nvSpPr>
          <p:cNvPr name="TextBox 24" id="24"/>
          <p:cNvSpPr txBox="true"/>
          <p:nvPr/>
        </p:nvSpPr>
        <p:spPr>
          <a:xfrm rot="0">
            <a:off x="1485377" y="7033895"/>
            <a:ext cx="3005053" cy="205194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Most motion-tracking systems today use accelerometers or gyroscopes that require constant power from batteries. This limits their long-term use and demands regular charging or replacement, especially in wearable or remote settings.</a:t>
            </a:r>
          </a:p>
        </p:txBody>
      </p:sp>
      <p:sp>
        <p:nvSpPr>
          <p:cNvPr name="TextBox 25" id="25"/>
          <p:cNvSpPr txBox="true"/>
          <p:nvPr/>
        </p:nvSpPr>
        <p:spPr>
          <a:xfrm rot="0">
            <a:off x="9753684" y="7033895"/>
            <a:ext cx="3005053" cy="205194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There’s growing demand for systems that can continuously monitor activity without needing to recharge. In health care or smart homes, especially, it’s vital to have always-on, low-maintenance solutions that work passively.</a:t>
            </a:r>
          </a:p>
        </p:txBody>
      </p:sp>
      <p:sp>
        <p:nvSpPr>
          <p:cNvPr name="TextBox 26" id="26"/>
          <p:cNvSpPr txBox="true"/>
          <p:nvPr/>
        </p:nvSpPr>
        <p:spPr>
          <a:xfrm rot="0">
            <a:off x="5617684" y="7033895"/>
            <a:ext cx="3005053" cy="205194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Conventional systems often involve multiple sensors and wires, making them uncomfortable for users. Their size and design can interfere with natural movement, reducing practicality for daily wear or elderly monitoring.</a:t>
            </a:r>
          </a:p>
        </p:txBody>
      </p:sp>
      <p:sp>
        <p:nvSpPr>
          <p:cNvPr name="TextBox 27" id="27"/>
          <p:cNvSpPr txBox="true"/>
          <p:nvPr/>
        </p:nvSpPr>
        <p:spPr>
          <a:xfrm rot="0">
            <a:off x="13885991" y="7033895"/>
            <a:ext cx="3005053" cy="234722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Triboelectric Nanogenerators (TENGs) generate voltage from body motion without any power supply. Each motion produces distinct voltage signals—rich with biomechanical information—making them ideal for recognizing human activities accurately and sustainably.</a:t>
            </a:r>
          </a:p>
        </p:txBody>
      </p:sp>
      <p:sp>
        <p:nvSpPr>
          <p:cNvPr name="TextBox 28" id="28"/>
          <p:cNvSpPr txBox="true"/>
          <p:nvPr/>
        </p:nvSpPr>
        <p:spPr>
          <a:xfrm rot="0">
            <a:off x="1436971" y="6397715"/>
            <a:ext cx="3180741" cy="589517"/>
          </a:xfrm>
          <a:prstGeom prst="rect">
            <a:avLst/>
          </a:prstGeom>
        </p:spPr>
        <p:txBody>
          <a:bodyPr anchor="t" rtlCol="false" tIns="0" lIns="0" bIns="0" rIns="0">
            <a:spAutoFit/>
          </a:bodyPr>
          <a:lstStyle/>
          <a:p>
            <a:pPr algn="l">
              <a:lnSpc>
                <a:spcPts val="2350"/>
              </a:lnSpc>
            </a:pPr>
            <a:r>
              <a:rPr lang="en-US" b="true" sz="1889">
                <a:solidFill>
                  <a:srgbClr val="FFFFFF"/>
                </a:solidFill>
                <a:latin typeface="Mina Bold"/>
                <a:ea typeface="Mina Bold"/>
                <a:cs typeface="Mina Bold"/>
                <a:sym typeface="Mina Bold"/>
              </a:rPr>
              <a:t>Power Dependency of Traditional Sensors</a:t>
            </a:r>
          </a:p>
        </p:txBody>
      </p:sp>
      <p:sp>
        <p:nvSpPr>
          <p:cNvPr name="TextBox 29" id="29"/>
          <p:cNvSpPr txBox="true"/>
          <p:nvPr/>
        </p:nvSpPr>
        <p:spPr>
          <a:xfrm rot="0">
            <a:off x="9725025" y="6310469"/>
            <a:ext cx="2848866" cy="542451"/>
          </a:xfrm>
          <a:prstGeom prst="rect">
            <a:avLst/>
          </a:prstGeom>
        </p:spPr>
        <p:txBody>
          <a:bodyPr anchor="t" rtlCol="false" tIns="0" lIns="0" bIns="0" rIns="0">
            <a:spAutoFit/>
          </a:bodyPr>
          <a:lstStyle/>
          <a:p>
            <a:pPr algn="l">
              <a:lnSpc>
                <a:spcPts val="2225"/>
              </a:lnSpc>
            </a:pPr>
            <a:r>
              <a:rPr lang="en-US" b="true" sz="1789">
                <a:solidFill>
                  <a:srgbClr val="FFFFFF"/>
                </a:solidFill>
                <a:latin typeface="Mina Bold"/>
                <a:ea typeface="Mina Bold"/>
                <a:cs typeface="Mina Bold"/>
                <a:sym typeface="Mina Bold"/>
              </a:rPr>
              <a:t>Need for Energy-Efficient, Always-On Solutions</a:t>
            </a:r>
          </a:p>
        </p:txBody>
      </p:sp>
      <p:sp>
        <p:nvSpPr>
          <p:cNvPr name="TextBox 30" id="30"/>
          <p:cNvSpPr txBox="true"/>
          <p:nvPr/>
        </p:nvSpPr>
        <p:spPr>
          <a:xfrm rot="0">
            <a:off x="5588262" y="6384789"/>
            <a:ext cx="3161757" cy="589517"/>
          </a:xfrm>
          <a:prstGeom prst="rect">
            <a:avLst/>
          </a:prstGeom>
        </p:spPr>
        <p:txBody>
          <a:bodyPr anchor="t" rtlCol="false" tIns="0" lIns="0" bIns="0" rIns="0">
            <a:spAutoFit/>
          </a:bodyPr>
          <a:lstStyle/>
          <a:p>
            <a:pPr algn="l">
              <a:lnSpc>
                <a:spcPts val="2350"/>
              </a:lnSpc>
            </a:pPr>
            <a:r>
              <a:rPr lang="en-US" b="true" sz="1889">
                <a:solidFill>
                  <a:srgbClr val="FFFFFF"/>
                </a:solidFill>
                <a:latin typeface="Mina Bold"/>
                <a:ea typeface="Mina Bold"/>
                <a:cs typeface="Mina Bold"/>
                <a:sym typeface="Mina Bold"/>
              </a:rPr>
              <a:t>Bulky and Intrusive Hardware</a:t>
            </a:r>
          </a:p>
        </p:txBody>
      </p:sp>
      <p:sp>
        <p:nvSpPr>
          <p:cNvPr name="TextBox 31" id="31"/>
          <p:cNvSpPr txBox="true"/>
          <p:nvPr/>
        </p:nvSpPr>
        <p:spPr>
          <a:xfrm rot="0">
            <a:off x="13794350" y="6384789"/>
            <a:ext cx="3034476" cy="589517"/>
          </a:xfrm>
          <a:prstGeom prst="rect">
            <a:avLst/>
          </a:prstGeom>
        </p:spPr>
        <p:txBody>
          <a:bodyPr anchor="t" rtlCol="false" tIns="0" lIns="0" bIns="0" rIns="0">
            <a:spAutoFit/>
          </a:bodyPr>
          <a:lstStyle/>
          <a:p>
            <a:pPr algn="l">
              <a:lnSpc>
                <a:spcPts val="2350"/>
              </a:lnSpc>
            </a:pPr>
            <a:r>
              <a:rPr lang="en-US" b="true" sz="1889">
                <a:solidFill>
                  <a:srgbClr val="FFFFFF"/>
                </a:solidFill>
                <a:latin typeface="Mina Bold"/>
                <a:ea typeface="Mina Bold"/>
                <a:cs typeface="Mina Bold"/>
                <a:sym typeface="Mina Bold"/>
              </a:rPr>
              <a:t>TENG: A Self-Powered, Signal-Rich Alternative</a:t>
            </a:r>
          </a:p>
        </p:txBody>
      </p:sp>
      <p:sp>
        <p:nvSpPr>
          <p:cNvPr name="TextBox 32" id="32"/>
          <p:cNvSpPr txBox="true"/>
          <p:nvPr/>
        </p:nvSpPr>
        <p:spPr>
          <a:xfrm rot="0">
            <a:off x="1984096" y="1093592"/>
            <a:ext cx="14319808" cy="772068"/>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Problem &amp; Motivation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99667" y="5452337"/>
            <a:ext cx="15888666" cy="4834663"/>
            <a:chOff x="0" y="0"/>
            <a:chExt cx="4184669" cy="1273327"/>
          </a:xfrm>
        </p:grpSpPr>
        <p:sp>
          <p:nvSpPr>
            <p:cNvPr name="Freeform 5" id="5"/>
            <p:cNvSpPr/>
            <p:nvPr/>
          </p:nvSpPr>
          <p:spPr>
            <a:xfrm flipH="false" flipV="false" rot="0">
              <a:off x="0" y="0"/>
              <a:ext cx="4184669" cy="1273327"/>
            </a:xfrm>
            <a:custGeom>
              <a:avLst/>
              <a:gdLst/>
              <a:ahLst/>
              <a:cxnLst/>
              <a:rect r="r" b="b" t="t" l="l"/>
              <a:pathLst>
                <a:path h="1273327" w="4184669">
                  <a:moveTo>
                    <a:pt x="5360" y="0"/>
                  </a:moveTo>
                  <a:lnTo>
                    <a:pt x="4179310" y="0"/>
                  </a:lnTo>
                  <a:cubicBezTo>
                    <a:pt x="4182270" y="0"/>
                    <a:pt x="4184669" y="2400"/>
                    <a:pt x="4184669" y="5360"/>
                  </a:cubicBezTo>
                  <a:lnTo>
                    <a:pt x="4184669" y="1267967"/>
                  </a:lnTo>
                  <a:cubicBezTo>
                    <a:pt x="4184669" y="1270927"/>
                    <a:pt x="4182270" y="1273327"/>
                    <a:pt x="4179310" y="1273327"/>
                  </a:cubicBezTo>
                  <a:lnTo>
                    <a:pt x="5360" y="1273327"/>
                  </a:lnTo>
                  <a:cubicBezTo>
                    <a:pt x="2400" y="1273327"/>
                    <a:pt x="0" y="1270927"/>
                    <a:pt x="0" y="1267967"/>
                  </a:cubicBezTo>
                  <a:lnTo>
                    <a:pt x="0" y="5360"/>
                  </a:lnTo>
                  <a:cubicBezTo>
                    <a:pt x="0" y="2400"/>
                    <a:pt x="2400" y="0"/>
                    <a:pt x="5360" y="0"/>
                  </a:cubicBezTo>
                  <a:close/>
                </a:path>
              </a:pathLst>
            </a:custGeom>
            <a:solidFill>
              <a:srgbClr val="532C49">
                <a:alpha val="41961"/>
              </a:srgbClr>
            </a:solidFill>
          </p:spPr>
        </p:sp>
        <p:sp>
          <p:nvSpPr>
            <p:cNvPr name="TextBox 6" id="6"/>
            <p:cNvSpPr txBox="true"/>
            <p:nvPr/>
          </p:nvSpPr>
          <p:spPr>
            <a:xfrm>
              <a:off x="0" y="-47625"/>
              <a:ext cx="4184669" cy="1320952"/>
            </a:xfrm>
            <a:prstGeom prst="rect">
              <a:avLst/>
            </a:prstGeom>
          </p:spPr>
          <p:txBody>
            <a:bodyPr anchor="ctr" rtlCol="false" tIns="50800" lIns="50800" bIns="50800" rIns="50800"/>
            <a:lstStyle/>
            <a:p>
              <a:pPr algn="ctr">
                <a:lnSpc>
                  <a:spcPts val="3546"/>
                </a:lnSpc>
              </a:pPr>
            </a:p>
          </p:txBody>
        </p:sp>
      </p:grpSp>
      <p:grpSp>
        <p:nvGrpSpPr>
          <p:cNvPr name="Group 7" id="7"/>
          <p:cNvGrpSpPr/>
          <p:nvPr/>
        </p:nvGrpSpPr>
        <p:grpSpPr>
          <a:xfrm rot="0">
            <a:off x="1199667" y="1575081"/>
            <a:ext cx="7010461" cy="2891962"/>
            <a:chOff x="0" y="0"/>
            <a:chExt cx="1846377" cy="761669"/>
          </a:xfrm>
        </p:grpSpPr>
        <p:sp>
          <p:nvSpPr>
            <p:cNvPr name="Freeform 8" id="8"/>
            <p:cNvSpPr/>
            <p:nvPr/>
          </p:nvSpPr>
          <p:spPr>
            <a:xfrm flipH="false" flipV="false" rot="0">
              <a:off x="0" y="0"/>
              <a:ext cx="1846376" cy="761669"/>
            </a:xfrm>
            <a:custGeom>
              <a:avLst/>
              <a:gdLst/>
              <a:ahLst/>
              <a:cxnLst/>
              <a:rect r="r" b="b" t="t" l="l"/>
              <a:pathLst>
                <a:path h="761669" w="1846376">
                  <a:moveTo>
                    <a:pt x="12148" y="0"/>
                  </a:moveTo>
                  <a:lnTo>
                    <a:pt x="1834229" y="0"/>
                  </a:lnTo>
                  <a:cubicBezTo>
                    <a:pt x="1840938" y="0"/>
                    <a:pt x="1846376" y="5439"/>
                    <a:pt x="1846376" y="12148"/>
                  </a:cubicBezTo>
                  <a:lnTo>
                    <a:pt x="1846376" y="749521"/>
                  </a:lnTo>
                  <a:cubicBezTo>
                    <a:pt x="1846376" y="756230"/>
                    <a:pt x="1840938" y="761669"/>
                    <a:pt x="1834229" y="761669"/>
                  </a:cubicBezTo>
                  <a:lnTo>
                    <a:pt x="12148" y="761669"/>
                  </a:lnTo>
                  <a:cubicBezTo>
                    <a:pt x="5439" y="761669"/>
                    <a:pt x="0" y="756230"/>
                    <a:pt x="0" y="749521"/>
                  </a:cubicBezTo>
                  <a:lnTo>
                    <a:pt x="0" y="12148"/>
                  </a:lnTo>
                  <a:cubicBezTo>
                    <a:pt x="0" y="5439"/>
                    <a:pt x="5439" y="0"/>
                    <a:pt x="12148" y="0"/>
                  </a:cubicBezTo>
                  <a:close/>
                </a:path>
              </a:pathLst>
            </a:custGeom>
            <a:solidFill>
              <a:srgbClr val="532C49">
                <a:alpha val="41961"/>
              </a:srgbClr>
            </a:solidFill>
          </p:spPr>
        </p:sp>
        <p:sp>
          <p:nvSpPr>
            <p:cNvPr name="TextBox 9" id="9"/>
            <p:cNvSpPr txBox="true"/>
            <p:nvPr/>
          </p:nvSpPr>
          <p:spPr>
            <a:xfrm>
              <a:off x="0" y="-47625"/>
              <a:ext cx="1846377" cy="809294"/>
            </a:xfrm>
            <a:prstGeom prst="rect">
              <a:avLst/>
            </a:prstGeom>
          </p:spPr>
          <p:txBody>
            <a:bodyPr anchor="ctr" rtlCol="false" tIns="50800" lIns="50800" bIns="50800" rIns="50800"/>
            <a:lstStyle/>
            <a:p>
              <a:pPr algn="ctr">
                <a:lnSpc>
                  <a:spcPts val="3546"/>
                </a:lnSpc>
              </a:pPr>
            </a:p>
          </p:txBody>
        </p:sp>
      </p:grpSp>
      <p:grpSp>
        <p:nvGrpSpPr>
          <p:cNvPr name="Group 10" id="10"/>
          <p:cNvGrpSpPr/>
          <p:nvPr/>
        </p:nvGrpSpPr>
        <p:grpSpPr>
          <a:xfrm rot="0">
            <a:off x="1383927" y="1418699"/>
            <a:ext cx="6983410" cy="2884906"/>
            <a:chOff x="0" y="0"/>
            <a:chExt cx="1081913" cy="446948"/>
          </a:xfrm>
        </p:grpSpPr>
        <p:sp>
          <p:nvSpPr>
            <p:cNvPr name="Freeform 11" id="11"/>
            <p:cNvSpPr/>
            <p:nvPr/>
          </p:nvSpPr>
          <p:spPr>
            <a:xfrm flipH="false" flipV="false" rot="0">
              <a:off x="0" y="0"/>
              <a:ext cx="1081913" cy="446948"/>
            </a:xfrm>
            <a:custGeom>
              <a:avLst/>
              <a:gdLst/>
              <a:ahLst/>
              <a:cxnLst/>
              <a:rect r="r" b="b" t="t" l="l"/>
              <a:pathLst>
                <a:path h="446948" w="1081913">
                  <a:moveTo>
                    <a:pt x="8869" y="0"/>
                  </a:moveTo>
                  <a:lnTo>
                    <a:pt x="1073044" y="0"/>
                  </a:lnTo>
                  <a:cubicBezTo>
                    <a:pt x="1077942" y="0"/>
                    <a:pt x="1081913" y="3971"/>
                    <a:pt x="1081913" y="8869"/>
                  </a:cubicBezTo>
                  <a:lnTo>
                    <a:pt x="1081913" y="438079"/>
                  </a:lnTo>
                  <a:cubicBezTo>
                    <a:pt x="1081913" y="440431"/>
                    <a:pt x="1080979" y="442687"/>
                    <a:pt x="1079315" y="444350"/>
                  </a:cubicBezTo>
                  <a:cubicBezTo>
                    <a:pt x="1077652" y="446013"/>
                    <a:pt x="1075396" y="446948"/>
                    <a:pt x="1073044" y="446948"/>
                  </a:cubicBezTo>
                  <a:lnTo>
                    <a:pt x="8869" y="446948"/>
                  </a:lnTo>
                  <a:cubicBezTo>
                    <a:pt x="3971" y="446948"/>
                    <a:pt x="0" y="442977"/>
                    <a:pt x="0" y="438079"/>
                  </a:cubicBezTo>
                  <a:lnTo>
                    <a:pt x="0" y="8869"/>
                  </a:lnTo>
                  <a:cubicBezTo>
                    <a:pt x="0" y="3971"/>
                    <a:pt x="3971" y="0"/>
                    <a:pt x="8869" y="0"/>
                  </a:cubicBezTo>
                  <a:close/>
                </a:path>
              </a:pathLst>
            </a:custGeom>
            <a:blipFill>
              <a:blip r:embed="rId4"/>
              <a:stretch>
                <a:fillRect l="0" t="-18081" r="0" b="-18081"/>
              </a:stretch>
            </a:blipFill>
          </p:spPr>
        </p:sp>
      </p:grpSp>
      <p:sp>
        <p:nvSpPr>
          <p:cNvPr name="TextBox 12" id="12"/>
          <p:cNvSpPr txBox="true"/>
          <p:nvPr/>
        </p:nvSpPr>
        <p:spPr>
          <a:xfrm rot="0">
            <a:off x="2480744" y="7298168"/>
            <a:ext cx="3143792" cy="3217328"/>
          </a:xfrm>
          <a:prstGeom prst="rect">
            <a:avLst/>
          </a:prstGeom>
        </p:spPr>
        <p:txBody>
          <a:bodyPr anchor="t" rtlCol="false" tIns="0" lIns="0" bIns="0" rIns="0">
            <a:spAutoFit/>
          </a:bodyPr>
          <a:lstStyle/>
          <a:p>
            <a:pPr algn="l">
              <a:lnSpc>
                <a:spcPts val="2564"/>
              </a:lnSpc>
            </a:pPr>
            <a:r>
              <a:rPr lang="en-US" sz="1622">
                <a:solidFill>
                  <a:srgbClr val="FFFFFF"/>
                </a:solidFill>
                <a:latin typeface="Mukta Light"/>
                <a:ea typeface="Mukta Light"/>
                <a:cs typeface="Mukta Light"/>
                <a:sym typeface="Mukta Light"/>
              </a:rPr>
              <a:t>Human Activity </a:t>
            </a:r>
          </a:p>
          <a:p>
            <a:pPr algn="l">
              <a:lnSpc>
                <a:spcPts val="2564"/>
              </a:lnSpc>
            </a:pPr>
            <a:r>
              <a:rPr lang="en-US" sz="1622">
                <a:solidFill>
                  <a:srgbClr val="FFFFFF"/>
                </a:solidFill>
                <a:latin typeface="Mukta Light"/>
                <a:ea typeface="Mukta Light"/>
                <a:cs typeface="Mukta Light"/>
                <a:sym typeface="Mukta Light"/>
              </a:rPr>
              <a:t>      ↓</a:t>
            </a:r>
          </a:p>
          <a:p>
            <a:pPr algn="l">
              <a:lnSpc>
                <a:spcPts val="2564"/>
              </a:lnSpc>
            </a:pPr>
            <a:r>
              <a:rPr lang="en-US" sz="1622">
                <a:solidFill>
                  <a:srgbClr val="FFFFFF"/>
                </a:solidFill>
                <a:latin typeface="Mukta Light"/>
                <a:ea typeface="Mukta Light"/>
                <a:cs typeface="Mukta Light"/>
                <a:sym typeface="Mukta Light"/>
              </a:rPr>
              <a:t> TENG Device </a:t>
            </a:r>
          </a:p>
          <a:p>
            <a:pPr algn="l">
              <a:lnSpc>
                <a:spcPts val="2564"/>
              </a:lnSpc>
            </a:pPr>
            <a:r>
              <a:rPr lang="en-US" sz="1622">
                <a:solidFill>
                  <a:srgbClr val="FFFFFF"/>
                </a:solidFill>
                <a:latin typeface="Mukta Light"/>
                <a:ea typeface="Mukta Light"/>
                <a:cs typeface="Mukta Light"/>
                <a:sym typeface="Mukta Light"/>
              </a:rPr>
              <a:t>      ↓</a:t>
            </a:r>
          </a:p>
          <a:p>
            <a:pPr algn="l">
              <a:lnSpc>
                <a:spcPts val="2564"/>
              </a:lnSpc>
            </a:pPr>
            <a:r>
              <a:rPr lang="en-US" sz="1622">
                <a:solidFill>
                  <a:srgbClr val="FFFFFF"/>
                </a:solidFill>
                <a:latin typeface="Mukta Light"/>
                <a:ea typeface="Mukta Light"/>
                <a:cs typeface="Mukta Light"/>
                <a:sym typeface="Mukta Light"/>
              </a:rPr>
              <a:t>Voltage Signal </a:t>
            </a:r>
          </a:p>
          <a:p>
            <a:pPr algn="l">
              <a:lnSpc>
                <a:spcPts val="2564"/>
              </a:lnSpc>
            </a:pPr>
            <a:r>
              <a:rPr lang="en-US" sz="1622">
                <a:solidFill>
                  <a:srgbClr val="FFFFFF"/>
                </a:solidFill>
                <a:latin typeface="Mukta Light"/>
                <a:ea typeface="Mukta Light"/>
                <a:cs typeface="Mukta Light"/>
                <a:sym typeface="Mukta Light"/>
              </a:rPr>
              <a:t>      ↓</a:t>
            </a:r>
          </a:p>
          <a:p>
            <a:pPr algn="l">
              <a:lnSpc>
                <a:spcPts val="2564"/>
              </a:lnSpc>
            </a:pPr>
            <a:r>
              <a:rPr lang="en-US" sz="1622">
                <a:solidFill>
                  <a:srgbClr val="FFFFFF"/>
                </a:solidFill>
                <a:latin typeface="Mukta Light"/>
                <a:ea typeface="Mukta Light"/>
                <a:cs typeface="Mukta Light"/>
                <a:sym typeface="Mukta Light"/>
              </a:rPr>
              <a:t>Feature Extraction </a:t>
            </a:r>
          </a:p>
          <a:p>
            <a:pPr algn="l">
              <a:lnSpc>
                <a:spcPts val="2564"/>
              </a:lnSpc>
            </a:pPr>
            <a:r>
              <a:rPr lang="en-US" sz="1622">
                <a:solidFill>
                  <a:srgbClr val="FFFFFF"/>
                </a:solidFill>
                <a:latin typeface="Mukta Light"/>
                <a:ea typeface="Mukta Light"/>
                <a:cs typeface="Mukta Light"/>
                <a:sym typeface="Mukta Light"/>
              </a:rPr>
              <a:t>      ↓</a:t>
            </a:r>
          </a:p>
          <a:p>
            <a:pPr algn="l">
              <a:lnSpc>
                <a:spcPts val="2564"/>
              </a:lnSpc>
            </a:pPr>
            <a:r>
              <a:rPr lang="en-US" sz="1622">
                <a:solidFill>
                  <a:srgbClr val="FFFFFF"/>
                </a:solidFill>
                <a:latin typeface="Mukta Light"/>
                <a:ea typeface="Mukta Light"/>
                <a:cs typeface="Mukta Light"/>
                <a:sym typeface="Mukta Light"/>
              </a:rPr>
              <a:t>   Classifier </a:t>
            </a:r>
          </a:p>
          <a:p>
            <a:pPr algn="l">
              <a:lnSpc>
                <a:spcPts val="2564"/>
              </a:lnSpc>
            </a:pPr>
          </a:p>
        </p:txBody>
      </p:sp>
      <p:sp>
        <p:nvSpPr>
          <p:cNvPr name="TextBox 13" id="13"/>
          <p:cNvSpPr txBox="true"/>
          <p:nvPr/>
        </p:nvSpPr>
        <p:spPr>
          <a:xfrm rot="0">
            <a:off x="5956332" y="7288643"/>
            <a:ext cx="5413120" cy="2504848"/>
          </a:xfrm>
          <a:prstGeom prst="rect">
            <a:avLst/>
          </a:prstGeom>
        </p:spPr>
        <p:txBody>
          <a:bodyPr anchor="t" rtlCol="false" tIns="0" lIns="0" bIns="0" rIns="0">
            <a:spAutoFit/>
          </a:bodyPr>
          <a:lstStyle/>
          <a:p>
            <a:pPr algn="ctr">
              <a:lnSpc>
                <a:spcPts val="2502"/>
              </a:lnSpc>
            </a:pPr>
            <a:r>
              <a:rPr lang="en-US" sz="1583">
                <a:solidFill>
                  <a:srgbClr val="FFFFFF"/>
                </a:solidFill>
                <a:latin typeface="Mukta Light"/>
                <a:ea typeface="Mukta Light"/>
                <a:cs typeface="Mukta Light"/>
                <a:sym typeface="Mukta Light"/>
              </a:rPr>
              <a:t>When a person performs a human activity like walking or jumping, the TENG device worn on the body detects the mechanical motion and converts it into an electrical voltage signal. This raw voltage signal is then processed through feature extraction, where important characteristics—such as peaks, duration, and signal patterns—are identified. Finally, these extracted features are fed into a classifier, a machine learning model that analyzes the data to recognize and categorize the specific activity being performed.</a:t>
            </a:r>
          </a:p>
        </p:txBody>
      </p:sp>
      <p:sp>
        <p:nvSpPr>
          <p:cNvPr name="TextBox 14" id="14"/>
          <p:cNvSpPr txBox="true"/>
          <p:nvPr/>
        </p:nvSpPr>
        <p:spPr>
          <a:xfrm rot="0">
            <a:off x="11928428" y="7288643"/>
            <a:ext cx="4450905" cy="2190523"/>
          </a:xfrm>
          <a:prstGeom prst="rect">
            <a:avLst/>
          </a:prstGeom>
        </p:spPr>
        <p:txBody>
          <a:bodyPr anchor="t" rtlCol="false" tIns="0" lIns="0" bIns="0" rIns="0">
            <a:spAutoFit/>
          </a:bodyPr>
          <a:lstStyle/>
          <a:p>
            <a:pPr algn="l">
              <a:lnSpc>
                <a:spcPts val="2502"/>
              </a:lnSpc>
            </a:pPr>
            <a:r>
              <a:rPr lang="en-US" sz="1583">
                <a:solidFill>
                  <a:srgbClr val="FFFFFF"/>
                </a:solidFill>
                <a:latin typeface="Mukta Light"/>
                <a:ea typeface="Mukta Light"/>
                <a:cs typeface="Mukta Light"/>
                <a:sym typeface="Mukta Light"/>
              </a:rPr>
              <a:t>Sensors are strategically placed on key body joints such as the wrist and knee to capture motion during various activities like walking, standing, and jumping. As the person moves, the TENG sensors generate voltage signals that are recorded along with precise timestamps, creating detailed data reflecting the unique electrical patterns of each activity.</a:t>
            </a:r>
          </a:p>
        </p:txBody>
      </p:sp>
      <p:sp>
        <p:nvSpPr>
          <p:cNvPr name="TextBox 15" id="15"/>
          <p:cNvSpPr txBox="true"/>
          <p:nvPr/>
        </p:nvSpPr>
        <p:spPr>
          <a:xfrm rot="0">
            <a:off x="1910417" y="6723047"/>
            <a:ext cx="5000356" cy="357886"/>
          </a:xfrm>
          <a:prstGeom prst="rect">
            <a:avLst/>
          </a:prstGeom>
        </p:spPr>
        <p:txBody>
          <a:bodyPr anchor="t" rtlCol="false" tIns="0" lIns="0" bIns="0" rIns="0">
            <a:spAutoFit/>
          </a:bodyPr>
          <a:lstStyle/>
          <a:p>
            <a:pPr algn="l">
              <a:lnSpc>
                <a:spcPts val="2907"/>
              </a:lnSpc>
            </a:pPr>
            <a:r>
              <a:rPr lang="en-US" b="true" sz="2337">
                <a:solidFill>
                  <a:srgbClr val="FFFFFF"/>
                </a:solidFill>
                <a:latin typeface="Mina Bold"/>
                <a:ea typeface="Mina Bold"/>
                <a:cs typeface="Mina Bold"/>
                <a:sym typeface="Mina Bold"/>
              </a:rPr>
              <a:t>System workflow</a:t>
            </a:r>
          </a:p>
        </p:txBody>
      </p:sp>
      <p:sp>
        <p:nvSpPr>
          <p:cNvPr name="TextBox 16" id="16"/>
          <p:cNvSpPr txBox="true"/>
          <p:nvPr/>
        </p:nvSpPr>
        <p:spPr>
          <a:xfrm rot="0">
            <a:off x="6910773" y="6723047"/>
            <a:ext cx="5000356" cy="357886"/>
          </a:xfrm>
          <a:prstGeom prst="rect">
            <a:avLst/>
          </a:prstGeom>
        </p:spPr>
        <p:txBody>
          <a:bodyPr anchor="t" rtlCol="false" tIns="0" lIns="0" bIns="0" rIns="0">
            <a:spAutoFit/>
          </a:bodyPr>
          <a:lstStyle/>
          <a:p>
            <a:pPr algn="l">
              <a:lnSpc>
                <a:spcPts val="2907"/>
              </a:lnSpc>
            </a:pPr>
            <a:r>
              <a:rPr lang="en-US" b="true" sz="2337">
                <a:solidFill>
                  <a:srgbClr val="FFFFFF"/>
                </a:solidFill>
                <a:latin typeface="Mina Bold"/>
                <a:ea typeface="Mina Bold"/>
                <a:cs typeface="Mina Bold"/>
                <a:sym typeface="Mina Bold"/>
              </a:rPr>
              <a:t>Interactive Simulations</a:t>
            </a:r>
          </a:p>
        </p:txBody>
      </p:sp>
      <p:sp>
        <p:nvSpPr>
          <p:cNvPr name="TextBox 17" id="17"/>
          <p:cNvSpPr txBox="true"/>
          <p:nvPr/>
        </p:nvSpPr>
        <p:spPr>
          <a:xfrm rot="0">
            <a:off x="11920653" y="6723047"/>
            <a:ext cx="5000356" cy="357886"/>
          </a:xfrm>
          <a:prstGeom prst="rect">
            <a:avLst/>
          </a:prstGeom>
        </p:spPr>
        <p:txBody>
          <a:bodyPr anchor="t" rtlCol="false" tIns="0" lIns="0" bIns="0" rIns="0">
            <a:spAutoFit/>
          </a:bodyPr>
          <a:lstStyle/>
          <a:p>
            <a:pPr algn="l">
              <a:lnSpc>
                <a:spcPts val="2907"/>
              </a:lnSpc>
            </a:pPr>
            <a:r>
              <a:rPr lang="en-US" b="true" sz="2337">
                <a:solidFill>
                  <a:srgbClr val="FFFFFF"/>
                </a:solidFill>
                <a:latin typeface="Mina Bold"/>
                <a:ea typeface="Mina Bold"/>
                <a:cs typeface="Mina Bold"/>
                <a:sym typeface="Mina Bold"/>
              </a:rPr>
              <a:t>Data Collection</a:t>
            </a:r>
          </a:p>
        </p:txBody>
      </p:sp>
      <p:sp>
        <p:nvSpPr>
          <p:cNvPr name="TextBox 18" id="18"/>
          <p:cNvSpPr txBox="true"/>
          <p:nvPr/>
        </p:nvSpPr>
        <p:spPr>
          <a:xfrm rot="0">
            <a:off x="1918192"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01</a:t>
            </a:r>
          </a:p>
        </p:txBody>
      </p:sp>
      <p:sp>
        <p:nvSpPr>
          <p:cNvPr name="TextBox 19" id="19"/>
          <p:cNvSpPr txBox="true"/>
          <p:nvPr/>
        </p:nvSpPr>
        <p:spPr>
          <a:xfrm rot="0">
            <a:off x="6918548"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02</a:t>
            </a:r>
          </a:p>
        </p:txBody>
      </p:sp>
      <p:sp>
        <p:nvSpPr>
          <p:cNvPr name="TextBox 20" id="20"/>
          <p:cNvSpPr txBox="true"/>
          <p:nvPr/>
        </p:nvSpPr>
        <p:spPr>
          <a:xfrm rot="0">
            <a:off x="11928428"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03</a:t>
            </a:r>
          </a:p>
        </p:txBody>
      </p:sp>
      <p:sp>
        <p:nvSpPr>
          <p:cNvPr name="TextBox 21" id="21"/>
          <p:cNvSpPr txBox="true"/>
          <p:nvPr/>
        </p:nvSpPr>
        <p:spPr>
          <a:xfrm rot="0">
            <a:off x="8793317" y="1332974"/>
            <a:ext cx="8048018" cy="3810526"/>
          </a:xfrm>
          <a:prstGeom prst="rect">
            <a:avLst/>
          </a:prstGeom>
        </p:spPr>
        <p:txBody>
          <a:bodyPr anchor="t" rtlCol="false" tIns="0" lIns="0" bIns="0" rIns="0">
            <a:spAutoFit/>
          </a:bodyPr>
          <a:lstStyle/>
          <a:p>
            <a:pPr algn="l">
              <a:lnSpc>
                <a:spcPts val="6083"/>
              </a:lnSpc>
            </a:pPr>
            <a:r>
              <a:rPr lang="en-US" sz="4345">
                <a:solidFill>
                  <a:srgbClr val="FFFFFF"/>
                </a:solidFill>
                <a:latin typeface="HK Modular"/>
                <a:ea typeface="HK Modular"/>
                <a:cs typeface="HK Modular"/>
                <a:sym typeface="HK Modular"/>
              </a:rPr>
              <a:t>System Overview</a:t>
            </a:r>
          </a:p>
          <a:p>
            <a:pPr algn="ctr">
              <a:lnSpc>
                <a:spcPts val="6083"/>
              </a:lnSpc>
            </a:pPr>
            <a:r>
              <a:rPr lang="en-US" sz="4345">
                <a:solidFill>
                  <a:srgbClr val="FFFFFF"/>
                </a:solidFill>
                <a:latin typeface="HK Modular"/>
                <a:ea typeface="HK Modular"/>
                <a:cs typeface="HK Modular"/>
                <a:sym typeface="HK Modular"/>
              </a:rPr>
              <a:t>&amp;</a:t>
            </a:r>
          </a:p>
          <a:p>
            <a:pPr algn="ctr">
              <a:lnSpc>
                <a:spcPts val="6083"/>
              </a:lnSpc>
            </a:pPr>
            <a:r>
              <a:rPr lang="en-US" sz="4345">
                <a:solidFill>
                  <a:srgbClr val="FFFFFF"/>
                </a:solidFill>
                <a:latin typeface="HK Modular"/>
                <a:ea typeface="HK Modular"/>
                <a:cs typeface="HK Modular"/>
                <a:sym typeface="HK Modular"/>
              </a:rPr>
              <a:t>Data Collection</a:t>
            </a:r>
          </a:p>
          <a:p>
            <a:pPr algn="ctr">
              <a:lnSpc>
                <a:spcPts val="6083"/>
              </a:lnSpc>
            </a:pPr>
          </a:p>
          <a:p>
            <a:pPr algn="l">
              <a:lnSpc>
                <a:spcPts val="608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grpSp>
        <p:nvGrpSpPr>
          <p:cNvPr name="Group 2" id="2"/>
          <p:cNvGrpSpPr/>
          <p:nvPr/>
        </p:nvGrpSpPr>
        <p:grpSpPr>
          <a:xfrm rot="0">
            <a:off x="2251736" y="3447665"/>
            <a:ext cx="5585197" cy="2722563"/>
            <a:chOff x="0" y="0"/>
            <a:chExt cx="1470998" cy="717054"/>
          </a:xfrm>
        </p:grpSpPr>
        <p:sp>
          <p:nvSpPr>
            <p:cNvPr name="Freeform 3" id="3"/>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4" id="4"/>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5" id="5"/>
          <p:cNvGrpSpPr/>
          <p:nvPr/>
        </p:nvGrpSpPr>
        <p:grpSpPr>
          <a:xfrm rot="0">
            <a:off x="2251736" y="6535737"/>
            <a:ext cx="5585197" cy="2722563"/>
            <a:chOff x="0" y="0"/>
            <a:chExt cx="1470998" cy="717054"/>
          </a:xfrm>
        </p:grpSpPr>
        <p:sp>
          <p:nvSpPr>
            <p:cNvPr name="Freeform 6" id="6"/>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7" id="7"/>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8" id="8"/>
          <p:cNvGrpSpPr/>
          <p:nvPr/>
        </p:nvGrpSpPr>
        <p:grpSpPr>
          <a:xfrm rot="0">
            <a:off x="8902967" y="3447665"/>
            <a:ext cx="5585197" cy="2722563"/>
            <a:chOff x="0" y="0"/>
            <a:chExt cx="1470998" cy="717054"/>
          </a:xfrm>
        </p:grpSpPr>
        <p:sp>
          <p:nvSpPr>
            <p:cNvPr name="Freeform 9" id="9"/>
            <p:cNvSpPr/>
            <p:nvPr/>
          </p:nvSpPr>
          <p:spPr>
            <a:xfrm flipH="false" flipV="false" rot="0">
              <a:off x="0" y="0"/>
              <a:ext cx="1470998" cy="717054"/>
            </a:xfrm>
            <a:custGeom>
              <a:avLst/>
              <a:gdLst/>
              <a:ahLst/>
              <a:cxnLst/>
              <a:rect r="r" b="b" t="t" l="l"/>
              <a:pathLst>
                <a:path h="717054" w="1470998">
                  <a:moveTo>
                    <a:pt x="15248" y="0"/>
                  </a:moveTo>
                  <a:lnTo>
                    <a:pt x="1455751" y="0"/>
                  </a:lnTo>
                  <a:cubicBezTo>
                    <a:pt x="1464172" y="0"/>
                    <a:pt x="1470998" y="6827"/>
                    <a:pt x="1470998" y="15248"/>
                  </a:cubicBezTo>
                  <a:lnTo>
                    <a:pt x="1470998" y="701806"/>
                  </a:lnTo>
                  <a:cubicBezTo>
                    <a:pt x="1470998" y="710227"/>
                    <a:pt x="1464172" y="717054"/>
                    <a:pt x="1455751" y="717054"/>
                  </a:cubicBezTo>
                  <a:lnTo>
                    <a:pt x="15248" y="717054"/>
                  </a:lnTo>
                  <a:cubicBezTo>
                    <a:pt x="6827" y="717054"/>
                    <a:pt x="0" y="710227"/>
                    <a:pt x="0" y="701806"/>
                  </a:cubicBezTo>
                  <a:lnTo>
                    <a:pt x="0" y="15248"/>
                  </a:lnTo>
                  <a:cubicBezTo>
                    <a:pt x="0" y="6827"/>
                    <a:pt x="6827" y="0"/>
                    <a:pt x="15248" y="0"/>
                  </a:cubicBezTo>
                  <a:close/>
                </a:path>
              </a:pathLst>
            </a:custGeom>
            <a:solidFill>
              <a:srgbClr val="532C49">
                <a:alpha val="41961"/>
              </a:srgbClr>
            </a:solidFill>
          </p:spPr>
        </p:sp>
        <p:sp>
          <p:nvSpPr>
            <p:cNvPr name="TextBox 10" id="10"/>
            <p:cNvSpPr txBox="true"/>
            <p:nvPr/>
          </p:nvSpPr>
          <p:spPr>
            <a:xfrm>
              <a:off x="0" y="-47625"/>
              <a:ext cx="1470998" cy="764679"/>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2458881" y="3668312"/>
            <a:ext cx="720856" cy="648796"/>
            <a:chOff x="0" y="0"/>
            <a:chExt cx="189855" cy="170876"/>
          </a:xfrm>
        </p:grpSpPr>
        <p:sp>
          <p:nvSpPr>
            <p:cNvPr name="Freeform 12" id="12"/>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3" id="13"/>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4" id="14"/>
          <p:cNvGrpSpPr/>
          <p:nvPr/>
        </p:nvGrpSpPr>
        <p:grpSpPr>
          <a:xfrm rot="0">
            <a:off x="2458881" y="6756383"/>
            <a:ext cx="720856" cy="648796"/>
            <a:chOff x="0" y="0"/>
            <a:chExt cx="189855" cy="170876"/>
          </a:xfrm>
        </p:grpSpPr>
        <p:sp>
          <p:nvSpPr>
            <p:cNvPr name="Freeform 15" id="15"/>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6" id="16"/>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7" id="17"/>
          <p:cNvGrpSpPr/>
          <p:nvPr/>
        </p:nvGrpSpPr>
        <p:grpSpPr>
          <a:xfrm rot="0">
            <a:off x="9110112" y="3668312"/>
            <a:ext cx="720856" cy="648796"/>
            <a:chOff x="0" y="0"/>
            <a:chExt cx="189855" cy="170876"/>
          </a:xfrm>
        </p:grpSpPr>
        <p:sp>
          <p:nvSpPr>
            <p:cNvPr name="Freeform 18" id="18"/>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9" id="19"/>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sp>
        <p:nvSpPr>
          <p:cNvPr name="Freeform 20" id="20"/>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2538033"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01</a:t>
            </a:r>
          </a:p>
        </p:txBody>
      </p:sp>
      <p:sp>
        <p:nvSpPr>
          <p:cNvPr name="TextBox 23" id="23"/>
          <p:cNvSpPr txBox="true"/>
          <p:nvPr/>
        </p:nvSpPr>
        <p:spPr>
          <a:xfrm rot="0">
            <a:off x="2538033" y="6901403"/>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03</a:t>
            </a:r>
          </a:p>
        </p:txBody>
      </p:sp>
      <p:sp>
        <p:nvSpPr>
          <p:cNvPr name="TextBox 24" id="24"/>
          <p:cNvSpPr txBox="true"/>
          <p:nvPr/>
        </p:nvSpPr>
        <p:spPr>
          <a:xfrm rot="0">
            <a:off x="9189264"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02</a:t>
            </a:r>
          </a:p>
        </p:txBody>
      </p:sp>
      <p:sp>
        <p:nvSpPr>
          <p:cNvPr name="TextBox 25" id="25"/>
          <p:cNvSpPr txBox="true"/>
          <p:nvPr/>
        </p:nvSpPr>
        <p:spPr>
          <a:xfrm rot="0">
            <a:off x="3490225" y="4310240"/>
            <a:ext cx="3979090" cy="116612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Statistical features like mean, standard deviation, and skewness summarize the overall distribution of the voltage signals, capturing the average levels, variability, and asymmetry in the data.</a:t>
            </a:r>
          </a:p>
        </p:txBody>
      </p:sp>
      <p:sp>
        <p:nvSpPr>
          <p:cNvPr name="TextBox 26" id="26"/>
          <p:cNvSpPr txBox="true"/>
          <p:nvPr/>
        </p:nvSpPr>
        <p:spPr>
          <a:xfrm rot="0">
            <a:off x="3490225" y="7398312"/>
            <a:ext cx="3979090" cy="175667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Signal-based features like peak count, root mean square (RMS), and energy analyze specific characteristics of the waveform itself, measuring how many significant peaks appear, the overall signal strength, and the total power contained in the voltage signal during the activity.</a:t>
            </a:r>
          </a:p>
        </p:txBody>
      </p:sp>
      <p:sp>
        <p:nvSpPr>
          <p:cNvPr name="TextBox 27" id="27"/>
          <p:cNvSpPr txBox="true"/>
          <p:nvPr/>
        </p:nvSpPr>
        <p:spPr>
          <a:xfrm rot="0">
            <a:off x="10141456" y="4310240"/>
            <a:ext cx="3979090" cy="116612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Temporal features such as duration and signal rate describe the timing aspects of the signal, including how long the activity lasts and the speed or frequency at which voltage changes occur.</a:t>
            </a:r>
          </a:p>
        </p:txBody>
      </p:sp>
      <p:sp>
        <p:nvSpPr>
          <p:cNvPr name="TextBox 28" id="28"/>
          <p:cNvSpPr txBox="true"/>
          <p:nvPr/>
        </p:nvSpPr>
        <p:spPr>
          <a:xfrm rot="0">
            <a:off x="3490225" y="3876710"/>
            <a:ext cx="3979090" cy="644067"/>
          </a:xfrm>
          <a:prstGeom prst="rect">
            <a:avLst/>
          </a:prstGeom>
        </p:spPr>
        <p:txBody>
          <a:bodyPr anchor="t" rtlCol="false" tIns="0" lIns="0" bIns="0" rIns="0">
            <a:spAutoFit/>
          </a:bodyPr>
          <a:lstStyle/>
          <a:p>
            <a:pPr algn="l">
              <a:lnSpc>
                <a:spcPts val="2599"/>
              </a:lnSpc>
            </a:pPr>
            <a:r>
              <a:rPr lang="en-US" sz="2089" b="true">
                <a:solidFill>
                  <a:srgbClr val="FFFFFF"/>
                </a:solidFill>
                <a:latin typeface="Mina Bold"/>
                <a:ea typeface="Mina Bold"/>
                <a:cs typeface="Mina Bold"/>
                <a:sym typeface="Mina Bold"/>
              </a:rPr>
              <a:t>Statistical: Mean, Std, Skewness</a:t>
            </a:r>
          </a:p>
          <a:p>
            <a:pPr algn="l">
              <a:lnSpc>
                <a:spcPts val="2599"/>
              </a:lnSpc>
            </a:pPr>
          </a:p>
        </p:txBody>
      </p:sp>
      <p:sp>
        <p:nvSpPr>
          <p:cNvPr name="TextBox 29" id="29"/>
          <p:cNvSpPr txBox="true"/>
          <p:nvPr/>
        </p:nvSpPr>
        <p:spPr>
          <a:xfrm rot="0">
            <a:off x="3490225" y="6964782"/>
            <a:ext cx="4346708" cy="589517"/>
          </a:xfrm>
          <a:prstGeom prst="rect">
            <a:avLst/>
          </a:prstGeom>
        </p:spPr>
        <p:txBody>
          <a:bodyPr anchor="t" rtlCol="false" tIns="0" lIns="0" bIns="0" rIns="0">
            <a:spAutoFit/>
          </a:bodyPr>
          <a:lstStyle/>
          <a:p>
            <a:pPr algn="l">
              <a:lnSpc>
                <a:spcPts val="2350"/>
              </a:lnSpc>
            </a:pPr>
            <a:r>
              <a:rPr lang="en-US" sz="1889" b="true">
                <a:solidFill>
                  <a:srgbClr val="FFFFFF"/>
                </a:solidFill>
                <a:latin typeface="Mina Bold"/>
                <a:ea typeface="Mina Bold"/>
                <a:cs typeface="Mina Bold"/>
                <a:sym typeface="Mina Bold"/>
              </a:rPr>
              <a:t>Signal-based: Peak count, RMS, Energy</a:t>
            </a:r>
          </a:p>
          <a:p>
            <a:pPr algn="l">
              <a:lnSpc>
                <a:spcPts val="2350"/>
              </a:lnSpc>
            </a:pPr>
          </a:p>
        </p:txBody>
      </p:sp>
      <p:sp>
        <p:nvSpPr>
          <p:cNvPr name="TextBox 30" id="30"/>
          <p:cNvSpPr txBox="true"/>
          <p:nvPr/>
        </p:nvSpPr>
        <p:spPr>
          <a:xfrm rot="0">
            <a:off x="10141456" y="3876710"/>
            <a:ext cx="3669045" cy="589517"/>
          </a:xfrm>
          <a:prstGeom prst="rect">
            <a:avLst/>
          </a:prstGeom>
        </p:spPr>
        <p:txBody>
          <a:bodyPr anchor="t" rtlCol="false" tIns="0" lIns="0" bIns="0" rIns="0">
            <a:spAutoFit/>
          </a:bodyPr>
          <a:lstStyle/>
          <a:p>
            <a:pPr algn="l">
              <a:lnSpc>
                <a:spcPts val="2350"/>
              </a:lnSpc>
            </a:pPr>
            <a:r>
              <a:rPr lang="en-US" sz="1889" b="true">
                <a:solidFill>
                  <a:srgbClr val="FFFFFF"/>
                </a:solidFill>
                <a:latin typeface="Mina Bold"/>
                <a:ea typeface="Mina Bold"/>
                <a:cs typeface="Mina Bold"/>
                <a:sym typeface="Mina Bold"/>
              </a:rPr>
              <a:t>Temporal: Duration, Signal Rate</a:t>
            </a:r>
          </a:p>
          <a:p>
            <a:pPr algn="l">
              <a:lnSpc>
                <a:spcPts val="2350"/>
              </a:lnSpc>
            </a:pPr>
          </a:p>
        </p:txBody>
      </p:sp>
      <p:sp>
        <p:nvSpPr>
          <p:cNvPr name="TextBox 31" id="31"/>
          <p:cNvSpPr txBox="true"/>
          <p:nvPr/>
        </p:nvSpPr>
        <p:spPr>
          <a:xfrm rot="0">
            <a:off x="2251736" y="942975"/>
            <a:ext cx="13111842" cy="2803706"/>
          </a:xfrm>
          <a:prstGeom prst="rect">
            <a:avLst/>
          </a:prstGeom>
        </p:spPr>
        <p:txBody>
          <a:bodyPr anchor="t" rtlCol="false" tIns="0" lIns="0" bIns="0" rIns="0">
            <a:spAutoFit/>
          </a:bodyPr>
          <a:lstStyle/>
          <a:p>
            <a:pPr algn="l">
              <a:lnSpc>
                <a:spcPts val="5590"/>
              </a:lnSpc>
            </a:pPr>
            <a:r>
              <a:rPr lang="en-US" sz="3992">
                <a:solidFill>
                  <a:srgbClr val="FFFFFF"/>
                </a:solidFill>
                <a:latin typeface="HK Modular"/>
                <a:ea typeface="HK Modular"/>
                <a:cs typeface="HK Modular"/>
                <a:sym typeface="HK Modular"/>
              </a:rPr>
              <a:t>Feature Extraction (From raw voltage signals)</a:t>
            </a:r>
          </a:p>
          <a:p>
            <a:pPr algn="l">
              <a:lnSpc>
                <a:spcPts val="5590"/>
              </a:lnSpc>
            </a:pPr>
          </a:p>
          <a:p>
            <a:pPr algn="l">
              <a:lnSpc>
                <a:spcPts val="559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497276" y="3130924"/>
            <a:ext cx="3870820" cy="2012576"/>
            <a:chOff x="0" y="0"/>
            <a:chExt cx="711397" cy="369880"/>
          </a:xfrm>
        </p:grpSpPr>
        <p:sp>
          <p:nvSpPr>
            <p:cNvPr name="Freeform 3" id="3"/>
            <p:cNvSpPr/>
            <p:nvPr/>
          </p:nvSpPr>
          <p:spPr>
            <a:xfrm flipH="false" flipV="false" rot="0">
              <a:off x="0" y="0"/>
              <a:ext cx="711397" cy="369880"/>
            </a:xfrm>
            <a:custGeom>
              <a:avLst/>
              <a:gdLst/>
              <a:ahLst/>
              <a:cxnLst/>
              <a:rect r="r" b="b" t="t" l="l"/>
              <a:pathLst>
                <a:path h="369880" w="711397">
                  <a:moveTo>
                    <a:pt x="26001" y="0"/>
                  </a:moveTo>
                  <a:lnTo>
                    <a:pt x="685396" y="0"/>
                  </a:lnTo>
                  <a:cubicBezTo>
                    <a:pt x="699756" y="0"/>
                    <a:pt x="711397" y="11641"/>
                    <a:pt x="711397" y="26001"/>
                  </a:cubicBezTo>
                  <a:lnTo>
                    <a:pt x="711397" y="343880"/>
                  </a:lnTo>
                  <a:cubicBezTo>
                    <a:pt x="711397" y="358239"/>
                    <a:pt x="699756" y="369880"/>
                    <a:pt x="685396" y="369880"/>
                  </a:cubicBezTo>
                  <a:lnTo>
                    <a:pt x="26001" y="369880"/>
                  </a:lnTo>
                  <a:cubicBezTo>
                    <a:pt x="11641" y="369880"/>
                    <a:pt x="0" y="358239"/>
                    <a:pt x="0" y="343880"/>
                  </a:cubicBezTo>
                  <a:lnTo>
                    <a:pt x="0" y="26001"/>
                  </a:lnTo>
                  <a:cubicBezTo>
                    <a:pt x="0" y="11641"/>
                    <a:pt x="11641" y="0"/>
                    <a:pt x="26001" y="0"/>
                  </a:cubicBezTo>
                  <a:close/>
                </a:path>
              </a:pathLst>
            </a:custGeom>
            <a:blipFill>
              <a:blip r:embed="rId2"/>
              <a:stretch>
                <a:fillRect l="0" t="-14110" r="0" b="-14110"/>
              </a:stretch>
            </a:blipFill>
          </p:spPr>
        </p:sp>
      </p:grpSp>
      <p:grpSp>
        <p:nvGrpSpPr>
          <p:cNvPr name="Group 4" id="4"/>
          <p:cNvGrpSpPr/>
          <p:nvPr/>
        </p:nvGrpSpPr>
        <p:grpSpPr>
          <a:xfrm rot="0">
            <a:off x="12023149" y="3130924"/>
            <a:ext cx="3870820" cy="2012576"/>
            <a:chOff x="0" y="0"/>
            <a:chExt cx="711397" cy="369880"/>
          </a:xfrm>
        </p:grpSpPr>
        <p:sp>
          <p:nvSpPr>
            <p:cNvPr name="Freeform 5" id="5"/>
            <p:cNvSpPr/>
            <p:nvPr/>
          </p:nvSpPr>
          <p:spPr>
            <a:xfrm flipH="false" flipV="false" rot="0">
              <a:off x="0" y="0"/>
              <a:ext cx="711397" cy="369880"/>
            </a:xfrm>
            <a:custGeom>
              <a:avLst/>
              <a:gdLst/>
              <a:ahLst/>
              <a:cxnLst/>
              <a:rect r="r" b="b" t="t" l="l"/>
              <a:pathLst>
                <a:path h="369880" w="711397">
                  <a:moveTo>
                    <a:pt x="26001" y="0"/>
                  </a:moveTo>
                  <a:lnTo>
                    <a:pt x="685396" y="0"/>
                  </a:lnTo>
                  <a:cubicBezTo>
                    <a:pt x="699756" y="0"/>
                    <a:pt x="711397" y="11641"/>
                    <a:pt x="711397" y="26001"/>
                  </a:cubicBezTo>
                  <a:lnTo>
                    <a:pt x="711397" y="343880"/>
                  </a:lnTo>
                  <a:cubicBezTo>
                    <a:pt x="711397" y="358239"/>
                    <a:pt x="699756" y="369880"/>
                    <a:pt x="685396" y="369880"/>
                  </a:cubicBezTo>
                  <a:lnTo>
                    <a:pt x="26001" y="369880"/>
                  </a:lnTo>
                  <a:cubicBezTo>
                    <a:pt x="11641" y="369880"/>
                    <a:pt x="0" y="358239"/>
                    <a:pt x="0" y="343880"/>
                  </a:cubicBezTo>
                  <a:lnTo>
                    <a:pt x="0" y="26001"/>
                  </a:lnTo>
                  <a:cubicBezTo>
                    <a:pt x="0" y="11641"/>
                    <a:pt x="11641" y="0"/>
                    <a:pt x="26001" y="0"/>
                  </a:cubicBezTo>
                  <a:close/>
                </a:path>
              </a:pathLst>
            </a:custGeom>
            <a:blipFill>
              <a:blip r:embed="rId3"/>
              <a:stretch>
                <a:fillRect l="0" t="-14110" r="0" b="-14110"/>
              </a:stretch>
            </a:blipFill>
          </p:spPr>
        </p:sp>
      </p:grpSp>
      <p:grpSp>
        <p:nvGrpSpPr>
          <p:cNvPr name="Group 6" id="6"/>
          <p:cNvGrpSpPr/>
          <p:nvPr/>
        </p:nvGrpSpPr>
        <p:grpSpPr>
          <a:xfrm rot="0">
            <a:off x="7077367" y="3130924"/>
            <a:ext cx="3870820" cy="2012576"/>
            <a:chOff x="0" y="0"/>
            <a:chExt cx="711397" cy="369880"/>
          </a:xfrm>
        </p:grpSpPr>
        <p:sp>
          <p:nvSpPr>
            <p:cNvPr name="Freeform 7" id="7"/>
            <p:cNvSpPr/>
            <p:nvPr/>
          </p:nvSpPr>
          <p:spPr>
            <a:xfrm flipH="false" flipV="false" rot="0">
              <a:off x="0" y="0"/>
              <a:ext cx="711397" cy="369880"/>
            </a:xfrm>
            <a:custGeom>
              <a:avLst/>
              <a:gdLst/>
              <a:ahLst/>
              <a:cxnLst/>
              <a:rect r="r" b="b" t="t" l="l"/>
              <a:pathLst>
                <a:path h="369880" w="711397">
                  <a:moveTo>
                    <a:pt x="26001" y="0"/>
                  </a:moveTo>
                  <a:lnTo>
                    <a:pt x="685396" y="0"/>
                  </a:lnTo>
                  <a:cubicBezTo>
                    <a:pt x="699756" y="0"/>
                    <a:pt x="711397" y="11641"/>
                    <a:pt x="711397" y="26001"/>
                  </a:cubicBezTo>
                  <a:lnTo>
                    <a:pt x="711397" y="343880"/>
                  </a:lnTo>
                  <a:cubicBezTo>
                    <a:pt x="711397" y="358239"/>
                    <a:pt x="699756" y="369880"/>
                    <a:pt x="685396" y="369880"/>
                  </a:cubicBezTo>
                  <a:lnTo>
                    <a:pt x="26001" y="369880"/>
                  </a:lnTo>
                  <a:cubicBezTo>
                    <a:pt x="11641" y="369880"/>
                    <a:pt x="0" y="358239"/>
                    <a:pt x="0" y="343880"/>
                  </a:cubicBezTo>
                  <a:lnTo>
                    <a:pt x="0" y="26001"/>
                  </a:lnTo>
                  <a:cubicBezTo>
                    <a:pt x="0" y="11641"/>
                    <a:pt x="11641" y="0"/>
                    <a:pt x="26001" y="0"/>
                  </a:cubicBezTo>
                  <a:close/>
                </a:path>
              </a:pathLst>
            </a:custGeom>
            <a:blipFill>
              <a:blip r:embed="rId4"/>
              <a:stretch>
                <a:fillRect l="0" t="-14110" r="0" b="-14110"/>
              </a:stretch>
            </a:blipFill>
          </p:spPr>
        </p:sp>
      </p:grpSp>
      <p:grpSp>
        <p:nvGrpSpPr>
          <p:cNvPr name="Group 8" id="8"/>
          <p:cNvGrpSpPr/>
          <p:nvPr/>
        </p:nvGrpSpPr>
        <p:grpSpPr>
          <a:xfrm rot="0">
            <a:off x="2368204" y="5143500"/>
            <a:ext cx="4128966" cy="3245553"/>
            <a:chOff x="0" y="0"/>
            <a:chExt cx="1290029" cy="1014021"/>
          </a:xfrm>
        </p:grpSpPr>
        <p:sp>
          <p:nvSpPr>
            <p:cNvPr name="Freeform 9" id="9"/>
            <p:cNvSpPr/>
            <p:nvPr/>
          </p:nvSpPr>
          <p:spPr>
            <a:xfrm flipH="false" flipV="false" rot="0">
              <a:off x="0" y="0"/>
              <a:ext cx="1290029" cy="1014021"/>
            </a:xfrm>
            <a:custGeom>
              <a:avLst/>
              <a:gdLst/>
              <a:ahLst/>
              <a:cxnLst/>
              <a:rect r="r" b="b" t="t" l="l"/>
              <a:pathLst>
                <a:path h="1014021" w="1290029">
                  <a:moveTo>
                    <a:pt x="20625" y="0"/>
                  </a:moveTo>
                  <a:lnTo>
                    <a:pt x="1269403" y="0"/>
                  </a:lnTo>
                  <a:cubicBezTo>
                    <a:pt x="1280794" y="0"/>
                    <a:pt x="1290029" y="9234"/>
                    <a:pt x="1290029" y="20625"/>
                  </a:cubicBezTo>
                  <a:lnTo>
                    <a:pt x="1290029" y="993395"/>
                  </a:lnTo>
                  <a:cubicBezTo>
                    <a:pt x="1290029" y="1004786"/>
                    <a:pt x="1280794" y="1014021"/>
                    <a:pt x="1269403" y="1014021"/>
                  </a:cubicBezTo>
                  <a:lnTo>
                    <a:pt x="20625" y="1014021"/>
                  </a:lnTo>
                  <a:cubicBezTo>
                    <a:pt x="9234" y="1014021"/>
                    <a:pt x="0" y="1004786"/>
                    <a:pt x="0" y="993395"/>
                  </a:cubicBezTo>
                  <a:lnTo>
                    <a:pt x="0" y="20625"/>
                  </a:lnTo>
                  <a:cubicBezTo>
                    <a:pt x="0" y="9234"/>
                    <a:pt x="9234" y="0"/>
                    <a:pt x="20625" y="0"/>
                  </a:cubicBezTo>
                  <a:close/>
                </a:path>
              </a:pathLst>
            </a:custGeom>
            <a:solidFill>
              <a:srgbClr val="CA4AD1"/>
            </a:solidFill>
          </p:spPr>
        </p:sp>
        <p:sp>
          <p:nvSpPr>
            <p:cNvPr name="TextBox 10" id="10"/>
            <p:cNvSpPr txBox="true"/>
            <p:nvPr/>
          </p:nvSpPr>
          <p:spPr>
            <a:xfrm>
              <a:off x="0" y="-47625"/>
              <a:ext cx="1290029" cy="1061646"/>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11894077" y="5143500"/>
            <a:ext cx="4128966" cy="3238829"/>
            <a:chOff x="0" y="0"/>
            <a:chExt cx="1290029" cy="1011920"/>
          </a:xfrm>
        </p:grpSpPr>
        <p:sp>
          <p:nvSpPr>
            <p:cNvPr name="Freeform 12" id="12"/>
            <p:cNvSpPr/>
            <p:nvPr/>
          </p:nvSpPr>
          <p:spPr>
            <a:xfrm flipH="false" flipV="false" rot="0">
              <a:off x="0" y="0"/>
              <a:ext cx="1290029" cy="1011920"/>
            </a:xfrm>
            <a:custGeom>
              <a:avLst/>
              <a:gdLst/>
              <a:ahLst/>
              <a:cxnLst/>
              <a:rect r="r" b="b" t="t" l="l"/>
              <a:pathLst>
                <a:path h="1011920" w="1290029">
                  <a:moveTo>
                    <a:pt x="20625" y="0"/>
                  </a:moveTo>
                  <a:lnTo>
                    <a:pt x="1269403" y="0"/>
                  </a:lnTo>
                  <a:cubicBezTo>
                    <a:pt x="1280794" y="0"/>
                    <a:pt x="1290029" y="9234"/>
                    <a:pt x="1290029" y="20625"/>
                  </a:cubicBezTo>
                  <a:lnTo>
                    <a:pt x="1290029" y="991295"/>
                  </a:lnTo>
                  <a:cubicBezTo>
                    <a:pt x="1290029" y="1002686"/>
                    <a:pt x="1280794" y="1011920"/>
                    <a:pt x="1269403" y="1011920"/>
                  </a:cubicBezTo>
                  <a:lnTo>
                    <a:pt x="20625" y="1011920"/>
                  </a:lnTo>
                  <a:cubicBezTo>
                    <a:pt x="9234" y="1011920"/>
                    <a:pt x="0" y="1002686"/>
                    <a:pt x="0" y="991295"/>
                  </a:cubicBezTo>
                  <a:lnTo>
                    <a:pt x="0" y="20625"/>
                  </a:lnTo>
                  <a:cubicBezTo>
                    <a:pt x="0" y="9234"/>
                    <a:pt x="9234" y="0"/>
                    <a:pt x="20625" y="0"/>
                  </a:cubicBezTo>
                  <a:close/>
                </a:path>
              </a:pathLst>
            </a:custGeom>
            <a:solidFill>
              <a:srgbClr val="CA4AD1"/>
            </a:solidFill>
          </p:spPr>
        </p:sp>
        <p:sp>
          <p:nvSpPr>
            <p:cNvPr name="TextBox 13" id="13"/>
            <p:cNvSpPr txBox="true"/>
            <p:nvPr/>
          </p:nvSpPr>
          <p:spPr>
            <a:xfrm>
              <a:off x="0" y="-47625"/>
              <a:ext cx="1290029" cy="1059545"/>
            </a:xfrm>
            <a:prstGeom prst="rect">
              <a:avLst/>
            </a:prstGeom>
          </p:spPr>
          <p:txBody>
            <a:bodyPr anchor="ctr" rtlCol="false" tIns="50800" lIns="50800" bIns="50800" rIns="50800"/>
            <a:lstStyle/>
            <a:p>
              <a:pPr algn="ctr">
                <a:lnSpc>
                  <a:spcPts val="3546"/>
                </a:lnSpc>
              </a:pPr>
            </a:p>
          </p:txBody>
        </p:sp>
      </p:grpSp>
      <p:grpSp>
        <p:nvGrpSpPr>
          <p:cNvPr name="Group 14" id="14"/>
          <p:cNvGrpSpPr/>
          <p:nvPr/>
        </p:nvGrpSpPr>
        <p:grpSpPr>
          <a:xfrm rot="0">
            <a:off x="6948294" y="5143500"/>
            <a:ext cx="4128966" cy="3238829"/>
            <a:chOff x="0" y="0"/>
            <a:chExt cx="1290029" cy="1011920"/>
          </a:xfrm>
        </p:grpSpPr>
        <p:sp>
          <p:nvSpPr>
            <p:cNvPr name="Freeform 15" id="15"/>
            <p:cNvSpPr/>
            <p:nvPr/>
          </p:nvSpPr>
          <p:spPr>
            <a:xfrm flipH="false" flipV="false" rot="0">
              <a:off x="0" y="0"/>
              <a:ext cx="1290029" cy="1011920"/>
            </a:xfrm>
            <a:custGeom>
              <a:avLst/>
              <a:gdLst/>
              <a:ahLst/>
              <a:cxnLst/>
              <a:rect r="r" b="b" t="t" l="l"/>
              <a:pathLst>
                <a:path h="1011920" w="1290029">
                  <a:moveTo>
                    <a:pt x="20625" y="0"/>
                  </a:moveTo>
                  <a:lnTo>
                    <a:pt x="1269403" y="0"/>
                  </a:lnTo>
                  <a:cubicBezTo>
                    <a:pt x="1280794" y="0"/>
                    <a:pt x="1290029" y="9234"/>
                    <a:pt x="1290029" y="20625"/>
                  </a:cubicBezTo>
                  <a:lnTo>
                    <a:pt x="1290029" y="991295"/>
                  </a:lnTo>
                  <a:cubicBezTo>
                    <a:pt x="1290029" y="1002686"/>
                    <a:pt x="1280794" y="1011920"/>
                    <a:pt x="1269403" y="1011920"/>
                  </a:cubicBezTo>
                  <a:lnTo>
                    <a:pt x="20625" y="1011920"/>
                  </a:lnTo>
                  <a:cubicBezTo>
                    <a:pt x="9234" y="1011920"/>
                    <a:pt x="0" y="1002686"/>
                    <a:pt x="0" y="991295"/>
                  </a:cubicBezTo>
                  <a:lnTo>
                    <a:pt x="0" y="20625"/>
                  </a:lnTo>
                  <a:cubicBezTo>
                    <a:pt x="0" y="9234"/>
                    <a:pt x="9234" y="0"/>
                    <a:pt x="20625" y="0"/>
                  </a:cubicBezTo>
                  <a:close/>
                </a:path>
              </a:pathLst>
            </a:custGeom>
            <a:solidFill>
              <a:srgbClr val="CA4AD1"/>
            </a:solidFill>
          </p:spPr>
        </p:sp>
        <p:sp>
          <p:nvSpPr>
            <p:cNvPr name="TextBox 16" id="16"/>
            <p:cNvSpPr txBox="true"/>
            <p:nvPr/>
          </p:nvSpPr>
          <p:spPr>
            <a:xfrm>
              <a:off x="0" y="-47625"/>
              <a:ext cx="1290029" cy="1059545"/>
            </a:xfrm>
            <a:prstGeom prst="rect">
              <a:avLst/>
            </a:prstGeom>
          </p:spPr>
          <p:txBody>
            <a:bodyPr anchor="ctr" rtlCol="false" tIns="50800" lIns="50800" bIns="50800" rIns="50800"/>
            <a:lstStyle/>
            <a:p>
              <a:pPr algn="ctr">
                <a:lnSpc>
                  <a:spcPts val="3546"/>
                </a:lnSpc>
              </a:pPr>
            </a:p>
          </p:txBody>
        </p:sp>
      </p:grpSp>
      <p:sp>
        <p:nvSpPr>
          <p:cNvPr name="TextBox 17" id="17"/>
          <p:cNvSpPr txBox="true"/>
          <p:nvPr/>
        </p:nvSpPr>
        <p:spPr>
          <a:xfrm rot="0">
            <a:off x="2611050" y="5673496"/>
            <a:ext cx="3375219" cy="2534947"/>
          </a:xfrm>
          <a:prstGeom prst="rect">
            <a:avLst/>
          </a:prstGeom>
        </p:spPr>
        <p:txBody>
          <a:bodyPr anchor="t" rtlCol="false" tIns="0" lIns="0" bIns="0" rIns="0">
            <a:spAutoFit/>
          </a:bodyPr>
          <a:lstStyle/>
          <a:p>
            <a:pPr algn="l">
              <a:lnSpc>
                <a:spcPts val="3387"/>
              </a:lnSpc>
            </a:pPr>
            <a:r>
              <a:rPr lang="en-US" sz="2144">
                <a:solidFill>
                  <a:srgbClr val="FFFFFF"/>
                </a:solidFill>
                <a:latin typeface="Mukta Light"/>
                <a:ea typeface="Mukta Light"/>
                <a:cs typeface="Mukta Light"/>
                <a:sym typeface="Mukta Light"/>
              </a:rPr>
              <a:t>We utilize ensemble methods such as Random Forest and XGBoost for classification due to their interpretability and efficiency on structured features.</a:t>
            </a:r>
          </a:p>
        </p:txBody>
      </p:sp>
      <p:sp>
        <p:nvSpPr>
          <p:cNvPr name="TextBox 18" id="18"/>
          <p:cNvSpPr txBox="true"/>
          <p:nvPr/>
        </p:nvSpPr>
        <p:spPr>
          <a:xfrm rot="0">
            <a:off x="12270950" y="6146572"/>
            <a:ext cx="3375219" cy="1796950"/>
          </a:xfrm>
          <a:prstGeom prst="rect">
            <a:avLst/>
          </a:prstGeom>
        </p:spPr>
        <p:txBody>
          <a:bodyPr anchor="t" rtlCol="false" tIns="0" lIns="0" bIns="0" rIns="0">
            <a:spAutoFit/>
          </a:bodyPr>
          <a:lstStyle/>
          <a:p>
            <a:pPr algn="l">
              <a:lnSpc>
                <a:spcPts val="2913"/>
              </a:lnSpc>
            </a:pPr>
            <a:r>
              <a:rPr lang="en-US" sz="1844">
                <a:solidFill>
                  <a:srgbClr val="FFFFFF"/>
                </a:solidFill>
                <a:latin typeface="Mukta Light"/>
                <a:ea typeface="Mukta Light"/>
                <a:cs typeface="Mukta Light"/>
                <a:sym typeface="Mukta Light"/>
              </a:rPr>
              <a:t>The pipeline accepts fused multi-resolution features, performs classification in real-time, and is optimized for low-power edge deployment.</a:t>
            </a:r>
          </a:p>
        </p:txBody>
      </p:sp>
      <p:sp>
        <p:nvSpPr>
          <p:cNvPr name="TextBox 19" id="19"/>
          <p:cNvSpPr txBox="true"/>
          <p:nvPr/>
        </p:nvSpPr>
        <p:spPr>
          <a:xfrm rot="0">
            <a:off x="7188354" y="5553625"/>
            <a:ext cx="3375219" cy="2835428"/>
          </a:xfrm>
          <a:prstGeom prst="rect">
            <a:avLst/>
          </a:prstGeom>
        </p:spPr>
        <p:txBody>
          <a:bodyPr anchor="t" rtlCol="false" tIns="0" lIns="0" bIns="0" rIns="0">
            <a:spAutoFit/>
          </a:bodyPr>
          <a:lstStyle/>
          <a:p>
            <a:pPr algn="l">
              <a:lnSpc>
                <a:spcPts val="2281"/>
              </a:lnSpc>
            </a:pPr>
            <a:r>
              <a:rPr lang="en-US" sz="1444">
                <a:solidFill>
                  <a:srgbClr val="FFFFFF"/>
                </a:solidFill>
                <a:latin typeface="Mukta Light"/>
                <a:ea typeface="Mukta Light"/>
                <a:cs typeface="Mukta Light"/>
                <a:sym typeface="Mukta Light"/>
              </a:rPr>
              <a:t>Our model processes voltage signals using two window sizes:</a:t>
            </a:r>
          </a:p>
          <a:p>
            <a:pPr algn="l" marL="311801" indent="-155901" lvl="1">
              <a:lnSpc>
                <a:spcPts val="2281"/>
              </a:lnSpc>
              <a:buFont typeface="Arial"/>
              <a:buChar char="•"/>
            </a:pPr>
            <a:r>
              <a:rPr lang="en-US" sz="1444">
                <a:solidFill>
                  <a:srgbClr val="FFFFFF"/>
                </a:solidFill>
                <a:latin typeface="Mukta Light"/>
                <a:ea typeface="Mukta Light"/>
                <a:cs typeface="Mukta Light"/>
                <a:sym typeface="Mukta Light"/>
              </a:rPr>
              <a:t>100-point windows capture fine, short-term voltage dynamics (e.g., spike frequency) crucial for detecting Running.</a:t>
            </a:r>
          </a:p>
          <a:p>
            <a:pPr algn="l" marL="311801" indent="-155901" lvl="1">
              <a:lnSpc>
                <a:spcPts val="2281"/>
              </a:lnSpc>
              <a:buFont typeface="Arial"/>
              <a:buChar char="•"/>
            </a:pPr>
            <a:r>
              <a:rPr lang="en-US" sz="1444">
                <a:solidFill>
                  <a:srgbClr val="FFFFFF"/>
                </a:solidFill>
                <a:latin typeface="Mukta Light"/>
                <a:ea typeface="Mukta Light"/>
                <a:cs typeface="Mukta Light"/>
                <a:sym typeface="Mukta Light"/>
              </a:rPr>
              <a:t>500-point windows capture broader, long-term patterns (e.g., total energy), essential for distinguishing activities like Jumping.</a:t>
            </a:r>
          </a:p>
          <a:p>
            <a:pPr algn="l">
              <a:lnSpc>
                <a:spcPts val="2281"/>
              </a:lnSpc>
            </a:pPr>
          </a:p>
        </p:txBody>
      </p:sp>
      <p:sp>
        <p:nvSpPr>
          <p:cNvPr name="TextBox 20" id="20"/>
          <p:cNvSpPr txBox="true"/>
          <p:nvPr/>
        </p:nvSpPr>
        <p:spPr>
          <a:xfrm rot="0">
            <a:off x="2608263" y="5238750"/>
            <a:ext cx="3648846" cy="598640"/>
          </a:xfrm>
          <a:prstGeom prst="rect">
            <a:avLst/>
          </a:prstGeom>
        </p:spPr>
        <p:txBody>
          <a:bodyPr anchor="t" rtlCol="false" tIns="0" lIns="0" bIns="0" rIns="0">
            <a:spAutoFit/>
          </a:bodyPr>
          <a:lstStyle/>
          <a:p>
            <a:pPr algn="l">
              <a:lnSpc>
                <a:spcPts val="2439"/>
              </a:lnSpc>
            </a:pPr>
            <a:r>
              <a:rPr lang="en-US" sz="1961" b="true">
                <a:solidFill>
                  <a:srgbClr val="FFFFFF"/>
                </a:solidFill>
                <a:latin typeface="Mina Bold"/>
                <a:ea typeface="Mina Bold"/>
                <a:cs typeface="Mina Bold"/>
                <a:sym typeface="Mina Bold"/>
              </a:rPr>
              <a:t>ML Model used</a:t>
            </a:r>
          </a:p>
          <a:p>
            <a:pPr algn="l">
              <a:lnSpc>
                <a:spcPts val="2439"/>
              </a:lnSpc>
            </a:pPr>
          </a:p>
        </p:txBody>
      </p:sp>
      <p:sp>
        <p:nvSpPr>
          <p:cNvPr name="TextBox 21" id="21"/>
          <p:cNvSpPr txBox="true"/>
          <p:nvPr/>
        </p:nvSpPr>
        <p:spPr>
          <a:xfrm rot="0">
            <a:off x="12237383" y="5249356"/>
            <a:ext cx="3648846" cy="1352024"/>
          </a:xfrm>
          <a:prstGeom prst="rect">
            <a:avLst/>
          </a:prstGeom>
        </p:spPr>
        <p:txBody>
          <a:bodyPr anchor="t" rtlCol="false" tIns="0" lIns="0" bIns="0" rIns="0">
            <a:spAutoFit/>
          </a:bodyPr>
          <a:lstStyle/>
          <a:p>
            <a:pPr algn="l">
              <a:lnSpc>
                <a:spcPts val="2191"/>
              </a:lnSpc>
            </a:pPr>
            <a:r>
              <a:rPr lang="en-US" sz="1761" b="true">
                <a:solidFill>
                  <a:srgbClr val="FFFFFF"/>
                </a:solidFill>
                <a:latin typeface="Mina Bold"/>
                <a:ea typeface="Mina Bold"/>
                <a:cs typeface="Mina Bold"/>
                <a:sym typeface="Mina Bold"/>
              </a:rPr>
              <a:t>Input: voltage signal; Output: activity class (e.g., walking, running)</a:t>
            </a:r>
          </a:p>
          <a:p>
            <a:pPr algn="l">
              <a:lnSpc>
                <a:spcPts val="2191"/>
              </a:lnSpc>
            </a:pPr>
          </a:p>
          <a:p>
            <a:pPr algn="l">
              <a:lnSpc>
                <a:spcPts val="2191"/>
              </a:lnSpc>
            </a:pPr>
          </a:p>
        </p:txBody>
      </p:sp>
      <p:sp>
        <p:nvSpPr>
          <p:cNvPr name="TextBox 22" id="22"/>
          <p:cNvSpPr txBox="true"/>
          <p:nvPr/>
        </p:nvSpPr>
        <p:spPr>
          <a:xfrm rot="0">
            <a:off x="7188354" y="5238750"/>
            <a:ext cx="3648846" cy="534904"/>
          </a:xfrm>
          <a:prstGeom prst="rect">
            <a:avLst/>
          </a:prstGeom>
        </p:spPr>
        <p:txBody>
          <a:bodyPr anchor="t" rtlCol="false" tIns="0" lIns="0" bIns="0" rIns="0">
            <a:spAutoFit/>
          </a:bodyPr>
          <a:lstStyle/>
          <a:p>
            <a:pPr algn="l">
              <a:lnSpc>
                <a:spcPts val="2191"/>
              </a:lnSpc>
            </a:pPr>
            <a:r>
              <a:rPr lang="en-US" sz="1761" b="true">
                <a:solidFill>
                  <a:srgbClr val="FFFFFF"/>
                </a:solidFill>
                <a:latin typeface="Mina Bold"/>
                <a:ea typeface="Mina Bold"/>
                <a:cs typeface="Mina Bold"/>
                <a:sym typeface="Mina Bold"/>
              </a:rPr>
              <a:t>Trained on extracted features</a:t>
            </a:r>
          </a:p>
          <a:p>
            <a:pPr algn="l">
              <a:lnSpc>
                <a:spcPts val="2191"/>
              </a:lnSpc>
            </a:pPr>
          </a:p>
        </p:txBody>
      </p:sp>
      <p:sp>
        <p:nvSpPr>
          <p:cNvPr name="Freeform 23" id="23"/>
          <p:cNvSpPr/>
          <p:nvPr/>
        </p:nvSpPr>
        <p:spPr>
          <a:xfrm flipH="false" flipV="false" rot="-3530809">
            <a:off x="15822738" y="-1744316"/>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984096" y="1470524"/>
            <a:ext cx="14319808" cy="1562643"/>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Classification Algorithm</a:t>
            </a:r>
          </a:p>
          <a:p>
            <a:pPr algn="ctr">
              <a:lnSpc>
                <a:spcPts val="6270"/>
              </a:lnSpc>
            </a:pPr>
          </a:p>
        </p:txBody>
      </p:sp>
      <p:sp>
        <p:nvSpPr>
          <p:cNvPr name="Freeform 25" id="25"/>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99667" y="5452337"/>
            <a:ext cx="15888666" cy="5025915"/>
            <a:chOff x="0" y="0"/>
            <a:chExt cx="4184669" cy="1323698"/>
          </a:xfrm>
        </p:grpSpPr>
        <p:sp>
          <p:nvSpPr>
            <p:cNvPr name="Freeform 5" id="5"/>
            <p:cNvSpPr/>
            <p:nvPr/>
          </p:nvSpPr>
          <p:spPr>
            <a:xfrm flipH="false" flipV="false" rot="0">
              <a:off x="0" y="0"/>
              <a:ext cx="4184669" cy="1323698"/>
            </a:xfrm>
            <a:custGeom>
              <a:avLst/>
              <a:gdLst/>
              <a:ahLst/>
              <a:cxnLst/>
              <a:rect r="r" b="b" t="t" l="l"/>
              <a:pathLst>
                <a:path h="1323698" w="4184669">
                  <a:moveTo>
                    <a:pt x="5360" y="0"/>
                  </a:moveTo>
                  <a:lnTo>
                    <a:pt x="4179310" y="0"/>
                  </a:lnTo>
                  <a:cubicBezTo>
                    <a:pt x="4182270" y="0"/>
                    <a:pt x="4184669" y="2400"/>
                    <a:pt x="4184669" y="5360"/>
                  </a:cubicBezTo>
                  <a:lnTo>
                    <a:pt x="4184669" y="1318338"/>
                  </a:lnTo>
                  <a:cubicBezTo>
                    <a:pt x="4184669" y="1321298"/>
                    <a:pt x="4182270" y="1323698"/>
                    <a:pt x="4179310" y="1323698"/>
                  </a:cubicBezTo>
                  <a:lnTo>
                    <a:pt x="5360" y="1323698"/>
                  </a:lnTo>
                  <a:cubicBezTo>
                    <a:pt x="3938" y="1323698"/>
                    <a:pt x="2575" y="1323133"/>
                    <a:pt x="1570" y="1322128"/>
                  </a:cubicBezTo>
                  <a:cubicBezTo>
                    <a:pt x="565" y="1321123"/>
                    <a:pt x="0" y="1319759"/>
                    <a:pt x="0" y="1318338"/>
                  </a:cubicBezTo>
                  <a:lnTo>
                    <a:pt x="0" y="5360"/>
                  </a:lnTo>
                  <a:cubicBezTo>
                    <a:pt x="0" y="2400"/>
                    <a:pt x="2400" y="0"/>
                    <a:pt x="5360" y="0"/>
                  </a:cubicBezTo>
                  <a:close/>
                </a:path>
              </a:pathLst>
            </a:custGeom>
            <a:solidFill>
              <a:srgbClr val="532C49">
                <a:alpha val="41961"/>
              </a:srgbClr>
            </a:solidFill>
          </p:spPr>
        </p:sp>
        <p:sp>
          <p:nvSpPr>
            <p:cNvPr name="TextBox 6" id="6"/>
            <p:cNvSpPr txBox="true"/>
            <p:nvPr/>
          </p:nvSpPr>
          <p:spPr>
            <a:xfrm>
              <a:off x="0" y="-47625"/>
              <a:ext cx="4184669" cy="1371323"/>
            </a:xfrm>
            <a:prstGeom prst="rect">
              <a:avLst/>
            </a:prstGeom>
          </p:spPr>
          <p:txBody>
            <a:bodyPr anchor="ctr" rtlCol="false" tIns="50800" lIns="50800" bIns="50800" rIns="50800"/>
            <a:lstStyle/>
            <a:p>
              <a:pPr algn="ctr">
                <a:lnSpc>
                  <a:spcPts val="3546"/>
                </a:lnSpc>
              </a:pPr>
            </a:p>
          </p:txBody>
        </p:sp>
      </p:grpSp>
      <p:grpSp>
        <p:nvGrpSpPr>
          <p:cNvPr name="Group 7" id="7"/>
          <p:cNvGrpSpPr/>
          <p:nvPr/>
        </p:nvGrpSpPr>
        <p:grpSpPr>
          <a:xfrm rot="0">
            <a:off x="1199667" y="1575081"/>
            <a:ext cx="7010461" cy="2891962"/>
            <a:chOff x="0" y="0"/>
            <a:chExt cx="1846377" cy="761669"/>
          </a:xfrm>
        </p:grpSpPr>
        <p:sp>
          <p:nvSpPr>
            <p:cNvPr name="Freeform 8" id="8"/>
            <p:cNvSpPr/>
            <p:nvPr/>
          </p:nvSpPr>
          <p:spPr>
            <a:xfrm flipH="false" flipV="false" rot="0">
              <a:off x="0" y="0"/>
              <a:ext cx="1846376" cy="761669"/>
            </a:xfrm>
            <a:custGeom>
              <a:avLst/>
              <a:gdLst/>
              <a:ahLst/>
              <a:cxnLst/>
              <a:rect r="r" b="b" t="t" l="l"/>
              <a:pathLst>
                <a:path h="761669" w="1846376">
                  <a:moveTo>
                    <a:pt x="12148" y="0"/>
                  </a:moveTo>
                  <a:lnTo>
                    <a:pt x="1834229" y="0"/>
                  </a:lnTo>
                  <a:cubicBezTo>
                    <a:pt x="1840938" y="0"/>
                    <a:pt x="1846376" y="5439"/>
                    <a:pt x="1846376" y="12148"/>
                  </a:cubicBezTo>
                  <a:lnTo>
                    <a:pt x="1846376" y="749521"/>
                  </a:lnTo>
                  <a:cubicBezTo>
                    <a:pt x="1846376" y="756230"/>
                    <a:pt x="1840938" y="761669"/>
                    <a:pt x="1834229" y="761669"/>
                  </a:cubicBezTo>
                  <a:lnTo>
                    <a:pt x="12148" y="761669"/>
                  </a:lnTo>
                  <a:cubicBezTo>
                    <a:pt x="5439" y="761669"/>
                    <a:pt x="0" y="756230"/>
                    <a:pt x="0" y="749521"/>
                  </a:cubicBezTo>
                  <a:lnTo>
                    <a:pt x="0" y="12148"/>
                  </a:lnTo>
                  <a:cubicBezTo>
                    <a:pt x="0" y="5439"/>
                    <a:pt x="5439" y="0"/>
                    <a:pt x="12148" y="0"/>
                  </a:cubicBezTo>
                  <a:close/>
                </a:path>
              </a:pathLst>
            </a:custGeom>
            <a:solidFill>
              <a:srgbClr val="532C49">
                <a:alpha val="41961"/>
              </a:srgbClr>
            </a:solidFill>
          </p:spPr>
        </p:sp>
        <p:sp>
          <p:nvSpPr>
            <p:cNvPr name="TextBox 9" id="9"/>
            <p:cNvSpPr txBox="true"/>
            <p:nvPr/>
          </p:nvSpPr>
          <p:spPr>
            <a:xfrm>
              <a:off x="0" y="-47625"/>
              <a:ext cx="1846377" cy="809294"/>
            </a:xfrm>
            <a:prstGeom prst="rect">
              <a:avLst/>
            </a:prstGeom>
          </p:spPr>
          <p:txBody>
            <a:bodyPr anchor="ctr" rtlCol="false" tIns="50800" lIns="50800" bIns="50800" rIns="50800"/>
            <a:lstStyle/>
            <a:p>
              <a:pPr algn="ctr">
                <a:lnSpc>
                  <a:spcPts val="3546"/>
                </a:lnSpc>
              </a:pPr>
            </a:p>
          </p:txBody>
        </p:sp>
      </p:grpSp>
      <p:grpSp>
        <p:nvGrpSpPr>
          <p:cNvPr name="Group 10" id="10"/>
          <p:cNvGrpSpPr/>
          <p:nvPr/>
        </p:nvGrpSpPr>
        <p:grpSpPr>
          <a:xfrm rot="0">
            <a:off x="1383927" y="1418699"/>
            <a:ext cx="6983410" cy="2884906"/>
            <a:chOff x="0" y="0"/>
            <a:chExt cx="1081913" cy="446948"/>
          </a:xfrm>
        </p:grpSpPr>
        <p:sp>
          <p:nvSpPr>
            <p:cNvPr name="Freeform 11" id="11"/>
            <p:cNvSpPr/>
            <p:nvPr/>
          </p:nvSpPr>
          <p:spPr>
            <a:xfrm flipH="false" flipV="false" rot="0">
              <a:off x="0" y="0"/>
              <a:ext cx="1081913" cy="446948"/>
            </a:xfrm>
            <a:custGeom>
              <a:avLst/>
              <a:gdLst/>
              <a:ahLst/>
              <a:cxnLst/>
              <a:rect r="r" b="b" t="t" l="l"/>
              <a:pathLst>
                <a:path h="446948" w="1081913">
                  <a:moveTo>
                    <a:pt x="8869" y="0"/>
                  </a:moveTo>
                  <a:lnTo>
                    <a:pt x="1073044" y="0"/>
                  </a:lnTo>
                  <a:cubicBezTo>
                    <a:pt x="1077942" y="0"/>
                    <a:pt x="1081913" y="3971"/>
                    <a:pt x="1081913" y="8869"/>
                  </a:cubicBezTo>
                  <a:lnTo>
                    <a:pt x="1081913" y="438079"/>
                  </a:lnTo>
                  <a:cubicBezTo>
                    <a:pt x="1081913" y="440431"/>
                    <a:pt x="1080979" y="442687"/>
                    <a:pt x="1079315" y="444350"/>
                  </a:cubicBezTo>
                  <a:cubicBezTo>
                    <a:pt x="1077652" y="446013"/>
                    <a:pt x="1075396" y="446948"/>
                    <a:pt x="1073044" y="446948"/>
                  </a:cubicBezTo>
                  <a:lnTo>
                    <a:pt x="8869" y="446948"/>
                  </a:lnTo>
                  <a:cubicBezTo>
                    <a:pt x="3971" y="446948"/>
                    <a:pt x="0" y="442977"/>
                    <a:pt x="0" y="438079"/>
                  </a:cubicBezTo>
                  <a:lnTo>
                    <a:pt x="0" y="8869"/>
                  </a:lnTo>
                  <a:cubicBezTo>
                    <a:pt x="0" y="3971"/>
                    <a:pt x="3971" y="0"/>
                    <a:pt x="8869" y="0"/>
                  </a:cubicBezTo>
                  <a:close/>
                </a:path>
              </a:pathLst>
            </a:custGeom>
            <a:blipFill>
              <a:blip r:embed="rId4"/>
              <a:stretch>
                <a:fillRect l="0" t="-18081" r="0" b="-18081"/>
              </a:stretch>
            </a:blipFill>
          </p:spPr>
        </p:sp>
      </p:grpSp>
      <p:sp>
        <p:nvSpPr>
          <p:cNvPr name="TextBox 12" id="12"/>
          <p:cNvSpPr txBox="true"/>
          <p:nvPr/>
        </p:nvSpPr>
        <p:spPr>
          <a:xfrm rot="0">
            <a:off x="1383927" y="7221957"/>
            <a:ext cx="4450905" cy="1876198"/>
          </a:xfrm>
          <a:prstGeom prst="rect">
            <a:avLst/>
          </a:prstGeom>
        </p:spPr>
        <p:txBody>
          <a:bodyPr anchor="t" rtlCol="false" tIns="0" lIns="0" bIns="0" rIns="0">
            <a:spAutoFit/>
          </a:bodyPr>
          <a:lstStyle/>
          <a:p>
            <a:pPr algn="l">
              <a:lnSpc>
                <a:spcPts val="2502"/>
              </a:lnSpc>
            </a:pPr>
            <a:r>
              <a:rPr lang="en-US" sz="1583">
                <a:solidFill>
                  <a:srgbClr val="FFFFFF"/>
                </a:solidFill>
                <a:latin typeface="Mukta Light"/>
                <a:ea typeface="Mukta Light"/>
                <a:cs typeface="Mukta Light"/>
                <a:sym typeface="Mukta Light"/>
              </a:rPr>
              <a:t>Leave-One-Subject-Out (LOSO) validation ensures the model generalizes to unseen users by training on two subjects and testing on the third.</a:t>
            </a:r>
          </a:p>
          <a:p>
            <a:pPr algn="l">
              <a:lnSpc>
                <a:spcPts val="2502"/>
              </a:lnSpc>
            </a:pPr>
            <a:r>
              <a:rPr lang="en-US" sz="1583">
                <a:solidFill>
                  <a:srgbClr val="FFFFFF"/>
                </a:solidFill>
                <a:latin typeface="Mukta Light"/>
                <a:ea typeface="Mukta Light"/>
                <a:cs typeface="Mukta Light"/>
                <a:sym typeface="Mukta Light"/>
              </a:rPr>
              <a:t>Our pipeline achieves 100% accuracy across all LOSO folds, demonstrating strong subject-independent performance.</a:t>
            </a:r>
          </a:p>
        </p:txBody>
      </p:sp>
      <p:sp>
        <p:nvSpPr>
          <p:cNvPr name="TextBox 13" id="13"/>
          <p:cNvSpPr txBox="true"/>
          <p:nvPr/>
        </p:nvSpPr>
        <p:spPr>
          <a:xfrm rot="0">
            <a:off x="5994492" y="7020789"/>
            <a:ext cx="4279080" cy="1876198"/>
          </a:xfrm>
          <a:prstGeom prst="rect">
            <a:avLst/>
          </a:prstGeom>
        </p:spPr>
        <p:txBody>
          <a:bodyPr anchor="t" rtlCol="false" tIns="0" lIns="0" bIns="0" rIns="0">
            <a:spAutoFit/>
          </a:bodyPr>
          <a:lstStyle/>
          <a:p>
            <a:pPr algn="l">
              <a:lnSpc>
                <a:spcPts val="2502"/>
              </a:lnSpc>
            </a:pPr>
            <a:r>
              <a:rPr lang="en-US" sz="1583">
                <a:solidFill>
                  <a:srgbClr val="FFFFFF"/>
                </a:solidFill>
                <a:latin typeface="Mukta Light"/>
                <a:ea typeface="Mukta Light"/>
                <a:cs typeface="Mukta Light"/>
                <a:sym typeface="Mukta Light"/>
              </a:rPr>
              <a:t>|          | Predicted W | Predicted R | Predicted J |</a:t>
            </a:r>
          </a:p>
          <a:p>
            <a:pPr algn="l">
              <a:lnSpc>
                <a:spcPts val="2502"/>
              </a:lnSpc>
            </a:pPr>
            <a:r>
              <a:rPr lang="en-US" sz="1583">
                <a:solidFill>
                  <a:srgbClr val="FFFFFF"/>
                </a:solidFill>
                <a:latin typeface="Mukta Light"/>
                <a:ea typeface="Mukta Light"/>
                <a:cs typeface="Mukta Light"/>
                <a:sym typeface="Mukta Light"/>
              </a:rPr>
              <a:t>| -------- | ----------- | ----------- | ----------- |</a:t>
            </a:r>
          </a:p>
          <a:p>
            <a:pPr algn="l">
              <a:lnSpc>
                <a:spcPts val="2502"/>
              </a:lnSpc>
            </a:pPr>
            <a:r>
              <a:rPr lang="en-US" sz="1583">
                <a:solidFill>
                  <a:srgbClr val="FFFFFF"/>
                </a:solidFill>
                <a:latin typeface="Mukta Light"/>
                <a:ea typeface="Mukta Light"/>
                <a:cs typeface="Mukta Light"/>
                <a:sym typeface="Mukta Light"/>
              </a:rPr>
              <a:t>| Actual W | 9           | 0           | 0           |</a:t>
            </a:r>
          </a:p>
          <a:p>
            <a:pPr algn="l">
              <a:lnSpc>
                <a:spcPts val="2502"/>
              </a:lnSpc>
            </a:pPr>
            <a:r>
              <a:rPr lang="en-US" sz="1583">
                <a:solidFill>
                  <a:srgbClr val="FFFFFF"/>
                </a:solidFill>
                <a:latin typeface="Mukta Light"/>
                <a:ea typeface="Mukta Light"/>
                <a:cs typeface="Mukta Light"/>
                <a:sym typeface="Mukta Light"/>
              </a:rPr>
              <a:t>| Actual R | 0           | 9           | 0           |</a:t>
            </a:r>
          </a:p>
          <a:p>
            <a:pPr algn="l">
              <a:lnSpc>
                <a:spcPts val="2502"/>
              </a:lnSpc>
            </a:pPr>
            <a:r>
              <a:rPr lang="en-US" sz="1583">
                <a:solidFill>
                  <a:srgbClr val="FFFFFF"/>
                </a:solidFill>
                <a:latin typeface="Mukta Light"/>
                <a:ea typeface="Mukta Light"/>
                <a:cs typeface="Mukta Light"/>
                <a:sym typeface="Mukta Light"/>
              </a:rPr>
              <a:t>| Actual J | 0           | 0           | 9           |</a:t>
            </a:r>
          </a:p>
          <a:p>
            <a:pPr algn="l">
              <a:lnSpc>
                <a:spcPts val="2502"/>
              </a:lnSpc>
            </a:pPr>
          </a:p>
        </p:txBody>
      </p:sp>
      <p:sp>
        <p:nvSpPr>
          <p:cNvPr name="TextBox 14" id="14"/>
          <p:cNvSpPr txBox="true"/>
          <p:nvPr/>
        </p:nvSpPr>
        <p:spPr>
          <a:xfrm rot="0">
            <a:off x="12073053" y="7177951"/>
            <a:ext cx="4450905" cy="1876198"/>
          </a:xfrm>
          <a:prstGeom prst="rect">
            <a:avLst/>
          </a:prstGeom>
        </p:spPr>
        <p:txBody>
          <a:bodyPr anchor="t" rtlCol="false" tIns="0" lIns="0" bIns="0" rIns="0">
            <a:spAutoFit/>
          </a:bodyPr>
          <a:lstStyle/>
          <a:p>
            <a:pPr algn="l" marL="341911" indent="-170956" lvl="1">
              <a:lnSpc>
                <a:spcPts val="2502"/>
              </a:lnSpc>
              <a:buFont typeface="Arial"/>
              <a:buChar char="•"/>
            </a:pPr>
            <a:r>
              <a:rPr lang="en-US" sz="1583">
                <a:solidFill>
                  <a:srgbClr val="FFFFFF"/>
                </a:solidFill>
                <a:latin typeface="Mukta Light"/>
                <a:ea typeface="Mukta Light"/>
                <a:cs typeface="Mukta Light"/>
                <a:sym typeface="Mukta Light"/>
              </a:rPr>
              <a:t>Jumping generates the highest energy signals due to intense impact and movement.</a:t>
            </a:r>
          </a:p>
          <a:p>
            <a:pPr algn="l" marL="341911" indent="-170956" lvl="1">
              <a:lnSpc>
                <a:spcPts val="2502"/>
              </a:lnSpc>
              <a:buFont typeface="Arial"/>
              <a:buChar char="•"/>
            </a:pPr>
            <a:r>
              <a:rPr lang="en-US" sz="1583">
                <a:solidFill>
                  <a:srgbClr val="FFFFFF"/>
                </a:solidFill>
                <a:latin typeface="Mukta Light"/>
                <a:ea typeface="Mukta Light"/>
                <a:cs typeface="Mukta Light"/>
                <a:sym typeface="Mukta Light"/>
              </a:rPr>
              <a:t>Walking produces low, consistent energy levels.</a:t>
            </a:r>
          </a:p>
          <a:p>
            <a:pPr algn="l" marL="341911" indent="-170956" lvl="1">
              <a:lnSpc>
                <a:spcPts val="2502"/>
              </a:lnSpc>
              <a:buFont typeface="Arial"/>
              <a:buChar char="•"/>
            </a:pPr>
            <a:r>
              <a:rPr lang="en-US" sz="1583">
                <a:solidFill>
                  <a:srgbClr val="FFFFFF"/>
                </a:solidFill>
                <a:latin typeface="Mukta Light"/>
                <a:ea typeface="Mukta Light"/>
                <a:cs typeface="Mukta Light"/>
                <a:sym typeface="Mukta Light"/>
              </a:rPr>
              <a:t>Running exhibits intermediate and variable energy, reflecting dynamic motion.</a:t>
            </a:r>
          </a:p>
          <a:p>
            <a:pPr algn="l">
              <a:lnSpc>
                <a:spcPts val="2502"/>
              </a:lnSpc>
            </a:pPr>
          </a:p>
        </p:txBody>
      </p:sp>
      <p:sp>
        <p:nvSpPr>
          <p:cNvPr name="TextBox 15" id="15"/>
          <p:cNvSpPr txBox="true"/>
          <p:nvPr/>
        </p:nvSpPr>
        <p:spPr>
          <a:xfrm rot="0">
            <a:off x="1910417" y="6723047"/>
            <a:ext cx="5000356" cy="719307"/>
          </a:xfrm>
          <a:prstGeom prst="rect">
            <a:avLst/>
          </a:prstGeom>
        </p:spPr>
        <p:txBody>
          <a:bodyPr anchor="t" rtlCol="false" tIns="0" lIns="0" bIns="0" rIns="0">
            <a:spAutoFit/>
          </a:bodyPr>
          <a:lstStyle/>
          <a:p>
            <a:pPr algn="l">
              <a:lnSpc>
                <a:spcPts val="2907"/>
              </a:lnSpc>
            </a:pPr>
            <a:r>
              <a:rPr lang="en-US" sz="2337" b="true">
                <a:solidFill>
                  <a:srgbClr val="FFFFFF"/>
                </a:solidFill>
                <a:latin typeface="Mina Bold"/>
                <a:ea typeface="Mina Bold"/>
                <a:cs typeface="Mina Bold"/>
                <a:sym typeface="Mina Bold"/>
              </a:rPr>
              <a:t>Results</a:t>
            </a:r>
          </a:p>
          <a:p>
            <a:pPr algn="l">
              <a:lnSpc>
                <a:spcPts val="2907"/>
              </a:lnSpc>
            </a:pPr>
          </a:p>
        </p:txBody>
      </p:sp>
      <p:sp>
        <p:nvSpPr>
          <p:cNvPr name="TextBox 16" id="16"/>
          <p:cNvSpPr txBox="true"/>
          <p:nvPr/>
        </p:nvSpPr>
        <p:spPr>
          <a:xfrm rot="0">
            <a:off x="1918192"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01</a:t>
            </a:r>
          </a:p>
        </p:txBody>
      </p:sp>
      <p:sp>
        <p:nvSpPr>
          <p:cNvPr name="TextBox 17" id="17"/>
          <p:cNvSpPr txBox="true"/>
          <p:nvPr/>
        </p:nvSpPr>
        <p:spPr>
          <a:xfrm rot="0">
            <a:off x="6918548"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02</a:t>
            </a:r>
          </a:p>
        </p:txBody>
      </p:sp>
      <p:sp>
        <p:nvSpPr>
          <p:cNvPr name="TextBox 18" id="18"/>
          <p:cNvSpPr txBox="true"/>
          <p:nvPr/>
        </p:nvSpPr>
        <p:spPr>
          <a:xfrm rot="0">
            <a:off x="11928428" y="5950996"/>
            <a:ext cx="562552" cy="505351"/>
          </a:xfrm>
          <a:prstGeom prst="rect">
            <a:avLst/>
          </a:prstGeom>
        </p:spPr>
        <p:txBody>
          <a:bodyPr anchor="t" rtlCol="false" tIns="0" lIns="0" bIns="0" rIns="0">
            <a:spAutoFit/>
          </a:bodyPr>
          <a:lstStyle/>
          <a:p>
            <a:pPr algn="l">
              <a:lnSpc>
                <a:spcPts val="4109"/>
              </a:lnSpc>
            </a:pPr>
            <a:r>
              <a:rPr lang="en-US" sz="3303">
                <a:solidFill>
                  <a:srgbClr val="CA4AD1"/>
                </a:solidFill>
                <a:latin typeface="Mina"/>
                <a:ea typeface="Mina"/>
                <a:cs typeface="Mina"/>
                <a:sym typeface="Mina"/>
              </a:rPr>
              <a:t>03</a:t>
            </a:r>
          </a:p>
        </p:txBody>
      </p:sp>
      <p:sp>
        <p:nvSpPr>
          <p:cNvPr name="TextBox 19" id="19"/>
          <p:cNvSpPr txBox="true"/>
          <p:nvPr/>
        </p:nvSpPr>
        <p:spPr>
          <a:xfrm rot="0">
            <a:off x="8793317" y="1323449"/>
            <a:ext cx="8295016" cy="1562692"/>
          </a:xfrm>
          <a:prstGeom prst="rect">
            <a:avLst/>
          </a:prstGeom>
        </p:spPr>
        <p:txBody>
          <a:bodyPr anchor="t" rtlCol="false" tIns="0" lIns="0" bIns="0" rIns="0">
            <a:spAutoFit/>
          </a:bodyPr>
          <a:lstStyle/>
          <a:p>
            <a:pPr algn="l">
              <a:lnSpc>
                <a:spcPts val="6270"/>
              </a:lnSpc>
            </a:pPr>
            <a:r>
              <a:rPr lang="en-US" sz="4478">
                <a:solidFill>
                  <a:srgbClr val="FFFFFF"/>
                </a:solidFill>
                <a:latin typeface="HK Modular"/>
                <a:ea typeface="HK Modular"/>
                <a:cs typeface="HK Modular"/>
                <a:sym typeface="HK Modular"/>
              </a:rPr>
              <a:t>Results</a:t>
            </a:r>
          </a:p>
          <a:p>
            <a:pPr algn="l">
              <a:lnSpc>
                <a:spcPts val="6270"/>
              </a:lnSpc>
            </a:pPr>
          </a:p>
        </p:txBody>
      </p:sp>
      <p:sp>
        <p:nvSpPr>
          <p:cNvPr name="TextBox 20" id="20"/>
          <p:cNvSpPr txBox="true"/>
          <p:nvPr/>
        </p:nvSpPr>
        <p:spPr>
          <a:xfrm rot="0">
            <a:off x="6910773" y="6723047"/>
            <a:ext cx="5000356" cy="719307"/>
          </a:xfrm>
          <a:prstGeom prst="rect">
            <a:avLst/>
          </a:prstGeom>
        </p:spPr>
        <p:txBody>
          <a:bodyPr anchor="t" rtlCol="false" tIns="0" lIns="0" bIns="0" rIns="0">
            <a:spAutoFit/>
          </a:bodyPr>
          <a:lstStyle/>
          <a:p>
            <a:pPr algn="l">
              <a:lnSpc>
                <a:spcPts val="2907"/>
              </a:lnSpc>
            </a:pPr>
            <a:r>
              <a:rPr lang="en-US" sz="2337" b="true">
                <a:solidFill>
                  <a:srgbClr val="FFFFFF"/>
                </a:solidFill>
                <a:latin typeface="Mina Bold"/>
                <a:ea typeface="Mina Bold"/>
                <a:cs typeface="Mina Bold"/>
                <a:sym typeface="Mina Bold"/>
              </a:rPr>
              <a:t>Confusion Matrix </a:t>
            </a:r>
          </a:p>
          <a:p>
            <a:pPr algn="l">
              <a:lnSpc>
                <a:spcPts val="2907"/>
              </a:lnSpc>
            </a:pPr>
          </a:p>
        </p:txBody>
      </p:sp>
      <p:sp>
        <p:nvSpPr>
          <p:cNvPr name="TextBox 21" id="21"/>
          <p:cNvSpPr txBox="true"/>
          <p:nvPr/>
        </p:nvSpPr>
        <p:spPr>
          <a:xfrm rot="0">
            <a:off x="12073053" y="6495867"/>
            <a:ext cx="5000356" cy="1080728"/>
          </a:xfrm>
          <a:prstGeom prst="rect">
            <a:avLst/>
          </a:prstGeom>
        </p:spPr>
        <p:txBody>
          <a:bodyPr anchor="t" rtlCol="false" tIns="0" lIns="0" bIns="0" rIns="0">
            <a:spAutoFit/>
          </a:bodyPr>
          <a:lstStyle/>
          <a:p>
            <a:pPr algn="l">
              <a:lnSpc>
                <a:spcPts val="2907"/>
              </a:lnSpc>
            </a:pPr>
            <a:r>
              <a:rPr lang="en-US" sz="2337" b="true">
                <a:solidFill>
                  <a:srgbClr val="FFFFFF"/>
                </a:solidFill>
                <a:latin typeface="Mina Bold"/>
                <a:ea typeface="Mina Bold"/>
                <a:cs typeface="Mina Bold"/>
                <a:sym typeface="Mina Bold"/>
              </a:rPr>
              <a:t>Activities correctly recognized and confusion details</a:t>
            </a:r>
          </a:p>
          <a:p>
            <a:pPr algn="l">
              <a:lnSpc>
                <a:spcPts val="2907"/>
              </a:lnSpc>
            </a:pPr>
          </a:p>
        </p:txBody>
      </p:sp>
      <p:sp>
        <p:nvSpPr>
          <p:cNvPr name="TextBox 22" id="22"/>
          <p:cNvSpPr txBox="true"/>
          <p:nvPr/>
        </p:nvSpPr>
        <p:spPr>
          <a:xfrm rot="0">
            <a:off x="5639081" y="8839836"/>
            <a:ext cx="5980140" cy="1166649"/>
          </a:xfrm>
          <a:prstGeom prst="rect">
            <a:avLst/>
          </a:prstGeom>
        </p:spPr>
        <p:txBody>
          <a:bodyPr anchor="t" rtlCol="false" tIns="0" lIns="0" bIns="0" rIns="0">
            <a:spAutoFit/>
          </a:bodyPr>
          <a:lstStyle/>
          <a:p>
            <a:pPr algn="l">
              <a:lnSpc>
                <a:spcPts val="2344"/>
              </a:lnSpc>
            </a:pPr>
            <a:r>
              <a:rPr lang="en-US" sz="1483">
                <a:solidFill>
                  <a:srgbClr val="FFFFFF"/>
                </a:solidFill>
                <a:latin typeface="Mukta Light"/>
                <a:ea typeface="Mukta Light"/>
                <a:cs typeface="Mukta Light"/>
                <a:sym typeface="Mukta Light"/>
              </a:rPr>
              <a:t>This matrix confirms that the model can clearly separate signal patterns for each movement type using engineered features (energy, shape, time/frequency domain). It shows no confusion between similar motions like running and jumping, thanks to energy-based insights and window fusion.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B15"/>
        </a:solidFill>
      </p:bgPr>
    </p:bg>
    <p:spTree>
      <p:nvGrpSpPr>
        <p:cNvPr id="1" name=""/>
        <p:cNvGrpSpPr/>
        <p:nvPr/>
      </p:nvGrpSpPr>
      <p:grpSpPr>
        <a:xfrm>
          <a:off x="0" y="0"/>
          <a:ext cx="0" cy="0"/>
          <a:chOff x="0" y="0"/>
          <a:chExt cx="0" cy="0"/>
        </a:xfrm>
      </p:grpSpPr>
      <p:grpSp>
        <p:nvGrpSpPr>
          <p:cNvPr name="Group 2" id="2"/>
          <p:cNvGrpSpPr/>
          <p:nvPr/>
        </p:nvGrpSpPr>
        <p:grpSpPr>
          <a:xfrm rot="0">
            <a:off x="2251736" y="3447665"/>
            <a:ext cx="5869512" cy="2722563"/>
            <a:chOff x="0" y="0"/>
            <a:chExt cx="1545880" cy="717054"/>
          </a:xfrm>
        </p:grpSpPr>
        <p:sp>
          <p:nvSpPr>
            <p:cNvPr name="Freeform 3" id="3"/>
            <p:cNvSpPr/>
            <p:nvPr/>
          </p:nvSpPr>
          <p:spPr>
            <a:xfrm flipH="false" flipV="false" rot="0">
              <a:off x="0" y="0"/>
              <a:ext cx="1545880" cy="717054"/>
            </a:xfrm>
            <a:custGeom>
              <a:avLst/>
              <a:gdLst/>
              <a:ahLst/>
              <a:cxnLst/>
              <a:rect r="r" b="b" t="t" l="l"/>
              <a:pathLst>
                <a:path h="717054" w="1545880">
                  <a:moveTo>
                    <a:pt x="14509" y="0"/>
                  </a:moveTo>
                  <a:lnTo>
                    <a:pt x="1531371" y="0"/>
                  </a:lnTo>
                  <a:cubicBezTo>
                    <a:pt x="1535219" y="0"/>
                    <a:pt x="1538909" y="1529"/>
                    <a:pt x="1541630" y="4250"/>
                  </a:cubicBezTo>
                  <a:cubicBezTo>
                    <a:pt x="1544351" y="6971"/>
                    <a:pt x="1545880" y="10661"/>
                    <a:pt x="1545880" y="14509"/>
                  </a:cubicBezTo>
                  <a:lnTo>
                    <a:pt x="1545880" y="702545"/>
                  </a:lnTo>
                  <a:cubicBezTo>
                    <a:pt x="1545880" y="710558"/>
                    <a:pt x="1539384" y="717054"/>
                    <a:pt x="1531371" y="717054"/>
                  </a:cubicBezTo>
                  <a:lnTo>
                    <a:pt x="14509" y="717054"/>
                  </a:lnTo>
                  <a:cubicBezTo>
                    <a:pt x="6496" y="717054"/>
                    <a:pt x="0" y="710558"/>
                    <a:pt x="0" y="702545"/>
                  </a:cubicBezTo>
                  <a:lnTo>
                    <a:pt x="0" y="14509"/>
                  </a:lnTo>
                  <a:cubicBezTo>
                    <a:pt x="0" y="6496"/>
                    <a:pt x="6496" y="0"/>
                    <a:pt x="14509" y="0"/>
                  </a:cubicBezTo>
                  <a:close/>
                </a:path>
              </a:pathLst>
            </a:custGeom>
            <a:solidFill>
              <a:srgbClr val="532C49">
                <a:alpha val="41961"/>
              </a:srgbClr>
            </a:solidFill>
          </p:spPr>
        </p:sp>
        <p:sp>
          <p:nvSpPr>
            <p:cNvPr name="TextBox 4" id="4"/>
            <p:cNvSpPr txBox="true"/>
            <p:nvPr/>
          </p:nvSpPr>
          <p:spPr>
            <a:xfrm>
              <a:off x="0" y="-47625"/>
              <a:ext cx="1545880" cy="764679"/>
            </a:xfrm>
            <a:prstGeom prst="rect">
              <a:avLst/>
            </a:prstGeom>
          </p:spPr>
          <p:txBody>
            <a:bodyPr anchor="ctr" rtlCol="false" tIns="50800" lIns="50800" bIns="50800" rIns="50800"/>
            <a:lstStyle/>
            <a:p>
              <a:pPr algn="ctr">
                <a:lnSpc>
                  <a:spcPts val="3546"/>
                </a:lnSpc>
              </a:pPr>
            </a:p>
          </p:txBody>
        </p:sp>
      </p:grpSp>
      <p:grpSp>
        <p:nvGrpSpPr>
          <p:cNvPr name="Group 5" id="5"/>
          <p:cNvGrpSpPr/>
          <p:nvPr/>
        </p:nvGrpSpPr>
        <p:grpSpPr>
          <a:xfrm rot="0">
            <a:off x="2251736" y="6535737"/>
            <a:ext cx="5869512" cy="2722563"/>
            <a:chOff x="0" y="0"/>
            <a:chExt cx="1545880" cy="717054"/>
          </a:xfrm>
        </p:grpSpPr>
        <p:sp>
          <p:nvSpPr>
            <p:cNvPr name="Freeform 6" id="6"/>
            <p:cNvSpPr/>
            <p:nvPr/>
          </p:nvSpPr>
          <p:spPr>
            <a:xfrm flipH="false" flipV="false" rot="0">
              <a:off x="0" y="0"/>
              <a:ext cx="1545880" cy="717054"/>
            </a:xfrm>
            <a:custGeom>
              <a:avLst/>
              <a:gdLst/>
              <a:ahLst/>
              <a:cxnLst/>
              <a:rect r="r" b="b" t="t" l="l"/>
              <a:pathLst>
                <a:path h="717054" w="1545880">
                  <a:moveTo>
                    <a:pt x="14509" y="0"/>
                  </a:moveTo>
                  <a:lnTo>
                    <a:pt x="1531371" y="0"/>
                  </a:lnTo>
                  <a:cubicBezTo>
                    <a:pt x="1535219" y="0"/>
                    <a:pt x="1538909" y="1529"/>
                    <a:pt x="1541630" y="4250"/>
                  </a:cubicBezTo>
                  <a:cubicBezTo>
                    <a:pt x="1544351" y="6971"/>
                    <a:pt x="1545880" y="10661"/>
                    <a:pt x="1545880" y="14509"/>
                  </a:cubicBezTo>
                  <a:lnTo>
                    <a:pt x="1545880" y="702545"/>
                  </a:lnTo>
                  <a:cubicBezTo>
                    <a:pt x="1545880" y="710558"/>
                    <a:pt x="1539384" y="717054"/>
                    <a:pt x="1531371" y="717054"/>
                  </a:cubicBezTo>
                  <a:lnTo>
                    <a:pt x="14509" y="717054"/>
                  </a:lnTo>
                  <a:cubicBezTo>
                    <a:pt x="6496" y="717054"/>
                    <a:pt x="0" y="710558"/>
                    <a:pt x="0" y="702545"/>
                  </a:cubicBezTo>
                  <a:lnTo>
                    <a:pt x="0" y="14509"/>
                  </a:lnTo>
                  <a:cubicBezTo>
                    <a:pt x="0" y="6496"/>
                    <a:pt x="6496" y="0"/>
                    <a:pt x="14509" y="0"/>
                  </a:cubicBezTo>
                  <a:close/>
                </a:path>
              </a:pathLst>
            </a:custGeom>
            <a:solidFill>
              <a:srgbClr val="532C49">
                <a:alpha val="41961"/>
              </a:srgbClr>
            </a:solidFill>
          </p:spPr>
        </p:sp>
        <p:sp>
          <p:nvSpPr>
            <p:cNvPr name="TextBox 7" id="7"/>
            <p:cNvSpPr txBox="true"/>
            <p:nvPr/>
          </p:nvSpPr>
          <p:spPr>
            <a:xfrm>
              <a:off x="0" y="-47625"/>
              <a:ext cx="1545880" cy="764679"/>
            </a:xfrm>
            <a:prstGeom prst="rect">
              <a:avLst/>
            </a:prstGeom>
          </p:spPr>
          <p:txBody>
            <a:bodyPr anchor="ctr" rtlCol="false" tIns="50800" lIns="50800" bIns="50800" rIns="50800"/>
            <a:lstStyle/>
            <a:p>
              <a:pPr algn="ctr">
                <a:lnSpc>
                  <a:spcPts val="3546"/>
                </a:lnSpc>
              </a:pPr>
            </a:p>
          </p:txBody>
        </p:sp>
      </p:grpSp>
      <p:grpSp>
        <p:nvGrpSpPr>
          <p:cNvPr name="Group 8" id="8"/>
          <p:cNvGrpSpPr/>
          <p:nvPr/>
        </p:nvGrpSpPr>
        <p:grpSpPr>
          <a:xfrm rot="0">
            <a:off x="9334500" y="3447665"/>
            <a:ext cx="5947053" cy="2722563"/>
            <a:chOff x="0" y="0"/>
            <a:chExt cx="1566302" cy="717054"/>
          </a:xfrm>
        </p:grpSpPr>
        <p:sp>
          <p:nvSpPr>
            <p:cNvPr name="Freeform 9" id="9"/>
            <p:cNvSpPr/>
            <p:nvPr/>
          </p:nvSpPr>
          <p:spPr>
            <a:xfrm flipH="false" flipV="false" rot="0">
              <a:off x="0" y="0"/>
              <a:ext cx="1566302" cy="717054"/>
            </a:xfrm>
            <a:custGeom>
              <a:avLst/>
              <a:gdLst/>
              <a:ahLst/>
              <a:cxnLst/>
              <a:rect r="r" b="b" t="t" l="l"/>
              <a:pathLst>
                <a:path h="717054" w="1566302">
                  <a:moveTo>
                    <a:pt x="14320" y="0"/>
                  </a:moveTo>
                  <a:lnTo>
                    <a:pt x="1551982" y="0"/>
                  </a:lnTo>
                  <a:cubicBezTo>
                    <a:pt x="1559891" y="0"/>
                    <a:pt x="1566302" y="6411"/>
                    <a:pt x="1566302" y="14320"/>
                  </a:cubicBezTo>
                  <a:lnTo>
                    <a:pt x="1566302" y="702734"/>
                  </a:lnTo>
                  <a:cubicBezTo>
                    <a:pt x="1566302" y="706532"/>
                    <a:pt x="1564793" y="710174"/>
                    <a:pt x="1562108" y="712859"/>
                  </a:cubicBezTo>
                  <a:cubicBezTo>
                    <a:pt x="1559422" y="715545"/>
                    <a:pt x="1555780" y="717054"/>
                    <a:pt x="1551982" y="717054"/>
                  </a:cubicBezTo>
                  <a:lnTo>
                    <a:pt x="14320" y="717054"/>
                  </a:lnTo>
                  <a:cubicBezTo>
                    <a:pt x="6411" y="717054"/>
                    <a:pt x="0" y="710642"/>
                    <a:pt x="0" y="702734"/>
                  </a:cubicBezTo>
                  <a:lnTo>
                    <a:pt x="0" y="14320"/>
                  </a:lnTo>
                  <a:cubicBezTo>
                    <a:pt x="0" y="10522"/>
                    <a:pt x="1509" y="6880"/>
                    <a:pt x="4194" y="4194"/>
                  </a:cubicBezTo>
                  <a:cubicBezTo>
                    <a:pt x="6880" y="1509"/>
                    <a:pt x="10522" y="0"/>
                    <a:pt x="14320" y="0"/>
                  </a:cubicBezTo>
                  <a:close/>
                </a:path>
              </a:pathLst>
            </a:custGeom>
            <a:solidFill>
              <a:srgbClr val="532C49">
                <a:alpha val="41961"/>
              </a:srgbClr>
            </a:solidFill>
          </p:spPr>
        </p:sp>
        <p:sp>
          <p:nvSpPr>
            <p:cNvPr name="TextBox 10" id="10"/>
            <p:cNvSpPr txBox="true"/>
            <p:nvPr/>
          </p:nvSpPr>
          <p:spPr>
            <a:xfrm>
              <a:off x="0" y="-47625"/>
              <a:ext cx="1566302" cy="764679"/>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9334500" y="6535737"/>
            <a:ext cx="5947053" cy="2722563"/>
            <a:chOff x="0" y="0"/>
            <a:chExt cx="1566302" cy="717054"/>
          </a:xfrm>
        </p:grpSpPr>
        <p:sp>
          <p:nvSpPr>
            <p:cNvPr name="Freeform 12" id="12"/>
            <p:cNvSpPr/>
            <p:nvPr/>
          </p:nvSpPr>
          <p:spPr>
            <a:xfrm flipH="false" flipV="false" rot="0">
              <a:off x="0" y="0"/>
              <a:ext cx="1566302" cy="717054"/>
            </a:xfrm>
            <a:custGeom>
              <a:avLst/>
              <a:gdLst/>
              <a:ahLst/>
              <a:cxnLst/>
              <a:rect r="r" b="b" t="t" l="l"/>
              <a:pathLst>
                <a:path h="717054" w="1566302">
                  <a:moveTo>
                    <a:pt x="14320" y="0"/>
                  </a:moveTo>
                  <a:lnTo>
                    <a:pt x="1551982" y="0"/>
                  </a:lnTo>
                  <a:cubicBezTo>
                    <a:pt x="1559891" y="0"/>
                    <a:pt x="1566302" y="6411"/>
                    <a:pt x="1566302" y="14320"/>
                  </a:cubicBezTo>
                  <a:lnTo>
                    <a:pt x="1566302" y="702734"/>
                  </a:lnTo>
                  <a:cubicBezTo>
                    <a:pt x="1566302" y="706532"/>
                    <a:pt x="1564793" y="710174"/>
                    <a:pt x="1562108" y="712859"/>
                  </a:cubicBezTo>
                  <a:cubicBezTo>
                    <a:pt x="1559422" y="715545"/>
                    <a:pt x="1555780" y="717054"/>
                    <a:pt x="1551982" y="717054"/>
                  </a:cubicBezTo>
                  <a:lnTo>
                    <a:pt x="14320" y="717054"/>
                  </a:lnTo>
                  <a:cubicBezTo>
                    <a:pt x="6411" y="717054"/>
                    <a:pt x="0" y="710642"/>
                    <a:pt x="0" y="702734"/>
                  </a:cubicBezTo>
                  <a:lnTo>
                    <a:pt x="0" y="14320"/>
                  </a:lnTo>
                  <a:cubicBezTo>
                    <a:pt x="0" y="10522"/>
                    <a:pt x="1509" y="6880"/>
                    <a:pt x="4194" y="4194"/>
                  </a:cubicBezTo>
                  <a:cubicBezTo>
                    <a:pt x="6880" y="1509"/>
                    <a:pt x="10522" y="0"/>
                    <a:pt x="14320" y="0"/>
                  </a:cubicBezTo>
                  <a:close/>
                </a:path>
              </a:pathLst>
            </a:custGeom>
            <a:solidFill>
              <a:srgbClr val="532C49">
                <a:alpha val="41961"/>
              </a:srgbClr>
            </a:solidFill>
          </p:spPr>
        </p:sp>
        <p:sp>
          <p:nvSpPr>
            <p:cNvPr name="TextBox 13" id="13"/>
            <p:cNvSpPr txBox="true"/>
            <p:nvPr/>
          </p:nvSpPr>
          <p:spPr>
            <a:xfrm>
              <a:off x="0" y="-47625"/>
              <a:ext cx="1566302" cy="764679"/>
            </a:xfrm>
            <a:prstGeom prst="rect">
              <a:avLst/>
            </a:prstGeom>
          </p:spPr>
          <p:txBody>
            <a:bodyPr anchor="ctr" rtlCol="false" tIns="50800" lIns="50800" bIns="50800" rIns="50800"/>
            <a:lstStyle/>
            <a:p>
              <a:pPr algn="ctr">
                <a:lnSpc>
                  <a:spcPts val="3546"/>
                </a:lnSpc>
              </a:pPr>
            </a:p>
          </p:txBody>
        </p:sp>
      </p:grpSp>
      <p:grpSp>
        <p:nvGrpSpPr>
          <p:cNvPr name="Group 14" id="14"/>
          <p:cNvGrpSpPr/>
          <p:nvPr/>
        </p:nvGrpSpPr>
        <p:grpSpPr>
          <a:xfrm rot="0">
            <a:off x="2458881" y="3668312"/>
            <a:ext cx="720856" cy="648796"/>
            <a:chOff x="0" y="0"/>
            <a:chExt cx="189855" cy="170876"/>
          </a:xfrm>
        </p:grpSpPr>
        <p:sp>
          <p:nvSpPr>
            <p:cNvPr name="Freeform 15" id="15"/>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6" id="16"/>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17" id="17"/>
          <p:cNvGrpSpPr/>
          <p:nvPr/>
        </p:nvGrpSpPr>
        <p:grpSpPr>
          <a:xfrm rot="0">
            <a:off x="2458881" y="6756383"/>
            <a:ext cx="720856" cy="648796"/>
            <a:chOff x="0" y="0"/>
            <a:chExt cx="189855" cy="170876"/>
          </a:xfrm>
        </p:grpSpPr>
        <p:sp>
          <p:nvSpPr>
            <p:cNvPr name="Freeform 18" id="18"/>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19" id="19"/>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20" id="20"/>
          <p:cNvGrpSpPr/>
          <p:nvPr/>
        </p:nvGrpSpPr>
        <p:grpSpPr>
          <a:xfrm rot="0">
            <a:off x="9541645" y="3668312"/>
            <a:ext cx="720856" cy="648796"/>
            <a:chOff x="0" y="0"/>
            <a:chExt cx="189855" cy="170876"/>
          </a:xfrm>
        </p:grpSpPr>
        <p:sp>
          <p:nvSpPr>
            <p:cNvPr name="Freeform 21" id="21"/>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22" id="22"/>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grpSp>
        <p:nvGrpSpPr>
          <p:cNvPr name="Group 23" id="23"/>
          <p:cNvGrpSpPr/>
          <p:nvPr/>
        </p:nvGrpSpPr>
        <p:grpSpPr>
          <a:xfrm rot="0">
            <a:off x="9541645" y="6756383"/>
            <a:ext cx="720856" cy="648796"/>
            <a:chOff x="0" y="0"/>
            <a:chExt cx="189855" cy="170876"/>
          </a:xfrm>
        </p:grpSpPr>
        <p:sp>
          <p:nvSpPr>
            <p:cNvPr name="Freeform 24" id="24"/>
            <p:cNvSpPr/>
            <p:nvPr/>
          </p:nvSpPr>
          <p:spPr>
            <a:xfrm flipH="false" flipV="false" rot="0">
              <a:off x="0" y="0"/>
              <a:ext cx="189855" cy="170876"/>
            </a:xfrm>
            <a:custGeom>
              <a:avLst/>
              <a:gdLst/>
              <a:ahLst/>
              <a:cxnLst/>
              <a:rect r="r" b="b" t="t" l="l"/>
              <a:pathLst>
                <a:path h="170876" w="189855">
                  <a:moveTo>
                    <a:pt x="85438" y="0"/>
                  </a:moveTo>
                  <a:lnTo>
                    <a:pt x="104417" y="0"/>
                  </a:lnTo>
                  <a:cubicBezTo>
                    <a:pt x="127077" y="0"/>
                    <a:pt x="148808" y="9001"/>
                    <a:pt x="164831" y="25024"/>
                  </a:cubicBezTo>
                  <a:cubicBezTo>
                    <a:pt x="180854" y="41047"/>
                    <a:pt x="189855" y="62779"/>
                    <a:pt x="189855" y="85438"/>
                  </a:cubicBezTo>
                  <a:lnTo>
                    <a:pt x="189855" y="85438"/>
                  </a:lnTo>
                  <a:cubicBezTo>
                    <a:pt x="189855" y="108098"/>
                    <a:pt x="180854" y="129829"/>
                    <a:pt x="164831" y="145852"/>
                  </a:cubicBezTo>
                  <a:cubicBezTo>
                    <a:pt x="148808" y="161875"/>
                    <a:pt x="127077" y="170876"/>
                    <a:pt x="104417" y="170876"/>
                  </a:cubicBezTo>
                  <a:lnTo>
                    <a:pt x="85438" y="170876"/>
                  </a:lnTo>
                  <a:cubicBezTo>
                    <a:pt x="62779" y="170876"/>
                    <a:pt x="41047" y="161875"/>
                    <a:pt x="25024" y="145852"/>
                  </a:cubicBezTo>
                  <a:cubicBezTo>
                    <a:pt x="9001" y="129829"/>
                    <a:pt x="0" y="108098"/>
                    <a:pt x="0" y="85438"/>
                  </a:cubicBezTo>
                  <a:lnTo>
                    <a:pt x="0" y="85438"/>
                  </a:lnTo>
                  <a:cubicBezTo>
                    <a:pt x="0" y="62779"/>
                    <a:pt x="9001" y="41047"/>
                    <a:pt x="25024" y="25024"/>
                  </a:cubicBezTo>
                  <a:cubicBezTo>
                    <a:pt x="41047" y="9001"/>
                    <a:pt x="62779" y="0"/>
                    <a:pt x="85438" y="0"/>
                  </a:cubicBezTo>
                  <a:close/>
                </a:path>
              </a:pathLst>
            </a:custGeom>
            <a:solidFill>
              <a:srgbClr val="CA4AD1"/>
            </a:solidFill>
          </p:spPr>
        </p:sp>
        <p:sp>
          <p:nvSpPr>
            <p:cNvPr name="TextBox 25" id="25"/>
            <p:cNvSpPr txBox="true"/>
            <p:nvPr/>
          </p:nvSpPr>
          <p:spPr>
            <a:xfrm>
              <a:off x="0" y="-47625"/>
              <a:ext cx="189855" cy="218501"/>
            </a:xfrm>
            <a:prstGeom prst="rect">
              <a:avLst/>
            </a:prstGeom>
          </p:spPr>
          <p:txBody>
            <a:bodyPr anchor="ctr" rtlCol="false" tIns="50800" lIns="50800" bIns="50800" rIns="50800"/>
            <a:lstStyle/>
            <a:p>
              <a:pPr algn="ctr">
                <a:lnSpc>
                  <a:spcPts val="3546"/>
                </a:lnSpc>
              </a:pPr>
            </a:p>
          </p:txBody>
        </p:sp>
      </p:grpSp>
      <p:sp>
        <p:nvSpPr>
          <p:cNvPr name="Freeform 26" id="26"/>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2538033"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01</a:t>
            </a:r>
          </a:p>
        </p:txBody>
      </p:sp>
      <p:sp>
        <p:nvSpPr>
          <p:cNvPr name="TextBox 29" id="29"/>
          <p:cNvSpPr txBox="true"/>
          <p:nvPr/>
        </p:nvSpPr>
        <p:spPr>
          <a:xfrm rot="0">
            <a:off x="2538033" y="6901403"/>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03</a:t>
            </a:r>
          </a:p>
        </p:txBody>
      </p:sp>
      <p:sp>
        <p:nvSpPr>
          <p:cNvPr name="TextBox 30" id="30"/>
          <p:cNvSpPr txBox="true"/>
          <p:nvPr/>
        </p:nvSpPr>
        <p:spPr>
          <a:xfrm rot="0">
            <a:off x="9620797" y="3813331"/>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02</a:t>
            </a:r>
          </a:p>
        </p:txBody>
      </p:sp>
      <p:sp>
        <p:nvSpPr>
          <p:cNvPr name="TextBox 31" id="31"/>
          <p:cNvSpPr txBox="true"/>
          <p:nvPr/>
        </p:nvSpPr>
        <p:spPr>
          <a:xfrm rot="0">
            <a:off x="9620797" y="6901403"/>
            <a:ext cx="562552" cy="503776"/>
          </a:xfrm>
          <a:prstGeom prst="rect">
            <a:avLst/>
          </a:prstGeom>
        </p:spPr>
        <p:txBody>
          <a:bodyPr anchor="t" rtlCol="false" tIns="0" lIns="0" bIns="0" rIns="0">
            <a:spAutoFit/>
          </a:bodyPr>
          <a:lstStyle/>
          <a:p>
            <a:pPr algn="ctr">
              <a:lnSpc>
                <a:spcPts val="4109"/>
              </a:lnSpc>
            </a:pPr>
            <a:r>
              <a:rPr lang="en-US" sz="3303">
                <a:solidFill>
                  <a:srgbClr val="FFFFFF"/>
                </a:solidFill>
                <a:latin typeface="Mina"/>
                <a:ea typeface="Mina"/>
                <a:cs typeface="Mina"/>
                <a:sym typeface="Mina"/>
              </a:rPr>
              <a:t>04</a:t>
            </a:r>
          </a:p>
        </p:txBody>
      </p:sp>
      <p:sp>
        <p:nvSpPr>
          <p:cNvPr name="TextBox 32" id="32"/>
          <p:cNvSpPr txBox="true"/>
          <p:nvPr/>
        </p:nvSpPr>
        <p:spPr>
          <a:xfrm rot="0">
            <a:off x="3490225" y="4310240"/>
            <a:ext cx="3979090" cy="146139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The TENG sensor harvests biomechanical energy directly from human motion, eliminating the need for batteries or external power. This makes the system highly energy-efficient and ideal for long-term, wearable use.</a:t>
            </a:r>
          </a:p>
        </p:txBody>
      </p:sp>
      <p:sp>
        <p:nvSpPr>
          <p:cNvPr name="TextBox 33" id="33"/>
          <p:cNvSpPr txBox="true"/>
          <p:nvPr/>
        </p:nvSpPr>
        <p:spPr>
          <a:xfrm rot="0">
            <a:off x="3490225" y="7398312"/>
            <a:ext cx="3979090" cy="116612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The materials and design of TENG sensors are low-cost and simple to manufacture. This enables scalable deployment across many users or devices, especially in healthcare or fitness environments.</a:t>
            </a:r>
          </a:p>
        </p:txBody>
      </p:sp>
      <p:sp>
        <p:nvSpPr>
          <p:cNvPr name="TextBox 34" id="34"/>
          <p:cNvSpPr txBox="true"/>
          <p:nvPr/>
        </p:nvSpPr>
        <p:spPr>
          <a:xfrm rot="0">
            <a:off x="10572989" y="4310240"/>
            <a:ext cx="3979090" cy="1461396"/>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The sensor setup is compact and non-intrusive. It can be easily attached to joints like the wrist or knee without affecting natural movement, making it suitable for everyday usage and continuous monitoring.</a:t>
            </a:r>
          </a:p>
        </p:txBody>
      </p:sp>
      <p:sp>
        <p:nvSpPr>
          <p:cNvPr name="TextBox 35" id="35"/>
          <p:cNvSpPr txBox="true"/>
          <p:nvPr/>
        </p:nvSpPr>
        <p:spPr>
          <a:xfrm rot="0">
            <a:off x="10572989" y="7398312"/>
            <a:ext cx="3979090" cy="1756671"/>
          </a:xfrm>
          <a:prstGeom prst="rect">
            <a:avLst/>
          </a:prstGeom>
        </p:spPr>
        <p:txBody>
          <a:bodyPr anchor="t" rtlCol="false" tIns="0" lIns="0" bIns="0" rIns="0">
            <a:spAutoFit/>
          </a:bodyPr>
          <a:lstStyle/>
          <a:p>
            <a:pPr algn="l">
              <a:lnSpc>
                <a:spcPts val="2361"/>
              </a:lnSpc>
            </a:pPr>
            <a:r>
              <a:rPr lang="en-US" sz="1494">
                <a:solidFill>
                  <a:srgbClr val="FFFFFF"/>
                </a:solidFill>
                <a:latin typeface="Mukta Light"/>
                <a:ea typeface="Mukta Light"/>
                <a:cs typeface="Mukta Light"/>
                <a:sym typeface="Mukta Light"/>
              </a:rPr>
              <a:t>By combining 100-point and 500-point signal segments and using well-engineered features, the system achieves strong accuracy in recognizing activities like walking, running, and jumping—even across different users (100% LOSO accuracy in testing).</a:t>
            </a:r>
          </a:p>
        </p:txBody>
      </p:sp>
      <p:sp>
        <p:nvSpPr>
          <p:cNvPr name="TextBox 36" id="36"/>
          <p:cNvSpPr txBox="true"/>
          <p:nvPr/>
        </p:nvSpPr>
        <p:spPr>
          <a:xfrm rot="0">
            <a:off x="3490225" y="3876710"/>
            <a:ext cx="3979090"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Self-powered operation</a:t>
            </a:r>
          </a:p>
        </p:txBody>
      </p:sp>
      <p:sp>
        <p:nvSpPr>
          <p:cNvPr name="TextBox 37" id="37"/>
          <p:cNvSpPr txBox="true"/>
          <p:nvPr/>
        </p:nvSpPr>
        <p:spPr>
          <a:xfrm rot="0">
            <a:off x="3490225" y="6964782"/>
            <a:ext cx="3979090"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Cost-effective and scalable</a:t>
            </a:r>
          </a:p>
        </p:txBody>
      </p:sp>
      <p:sp>
        <p:nvSpPr>
          <p:cNvPr name="TextBox 38" id="38"/>
          <p:cNvSpPr txBox="true"/>
          <p:nvPr/>
        </p:nvSpPr>
        <p:spPr>
          <a:xfrm rot="0">
            <a:off x="10572989" y="3876710"/>
            <a:ext cx="4346708"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Lightweight and wearable</a:t>
            </a:r>
          </a:p>
        </p:txBody>
      </p:sp>
      <p:sp>
        <p:nvSpPr>
          <p:cNvPr name="TextBox 39" id="39"/>
          <p:cNvSpPr txBox="true"/>
          <p:nvPr/>
        </p:nvSpPr>
        <p:spPr>
          <a:xfrm rot="0">
            <a:off x="10572989" y="6964782"/>
            <a:ext cx="3979090"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High classification accuracy</a:t>
            </a:r>
          </a:p>
        </p:txBody>
      </p:sp>
      <p:sp>
        <p:nvSpPr>
          <p:cNvPr name="TextBox 40" id="40"/>
          <p:cNvSpPr txBox="true"/>
          <p:nvPr/>
        </p:nvSpPr>
        <p:spPr>
          <a:xfrm rot="0">
            <a:off x="2588079" y="1253559"/>
            <a:ext cx="13111842" cy="1394006"/>
          </a:xfrm>
          <a:prstGeom prst="rect">
            <a:avLst/>
          </a:prstGeom>
        </p:spPr>
        <p:txBody>
          <a:bodyPr anchor="t" rtlCol="false" tIns="0" lIns="0" bIns="0" rIns="0">
            <a:spAutoFit/>
          </a:bodyPr>
          <a:lstStyle/>
          <a:p>
            <a:pPr algn="l">
              <a:lnSpc>
                <a:spcPts val="5590"/>
              </a:lnSpc>
            </a:pPr>
            <a:r>
              <a:rPr lang="en-US" sz="3992">
                <a:solidFill>
                  <a:srgbClr val="FFFFFF"/>
                </a:solidFill>
                <a:latin typeface="HK Modular"/>
                <a:ea typeface="HK Modular"/>
                <a:cs typeface="HK Modular"/>
                <a:sym typeface="HK Modular"/>
              </a:rPr>
              <a:t>Advantages</a:t>
            </a:r>
          </a:p>
          <a:p>
            <a:pPr algn="l">
              <a:lnSpc>
                <a:spcPts val="55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0809">
            <a:off x="-971762" y="6893170"/>
            <a:ext cx="2873124" cy="5430302"/>
          </a:xfrm>
          <a:custGeom>
            <a:avLst/>
            <a:gdLst/>
            <a:ahLst/>
            <a:cxnLst/>
            <a:rect r="r" b="b" t="t" l="l"/>
            <a:pathLst>
              <a:path h="5430302" w="2873124">
                <a:moveTo>
                  <a:pt x="0" y="0"/>
                </a:moveTo>
                <a:lnTo>
                  <a:pt x="2873123" y="0"/>
                </a:lnTo>
                <a:lnTo>
                  <a:pt x="2873123"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809">
            <a:off x="15822738" y="-1526309"/>
            <a:ext cx="2873124" cy="5430302"/>
          </a:xfrm>
          <a:custGeom>
            <a:avLst/>
            <a:gdLst/>
            <a:ahLst/>
            <a:cxnLst/>
            <a:rect r="r" b="b" t="t" l="l"/>
            <a:pathLst>
              <a:path h="5430302" w="2873124">
                <a:moveTo>
                  <a:pt x="0" y="0"/>
                </a:moveTo>
                <a:lnTo>
                  <a:pt x="2873124" y="0"/>
                </a:lnTo>
                <a:lnTo>
                  <a:pt x="2873124" y="5430302"/>
                </a:lnTo>
                <a:lnTo>
                  <a:pt x="0" y="5430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70968" y="4040990"/>
            <a:ext cx="7458682" cy="2387463"/>
            <a:chOff x="0" y="0"/>
            <a:chExt cx="1155545" cy="369880"/>
          </a:xfrm>
        </p:grpSpPr>
        <p:sp>
          <p:nvSpPr>
            <p:cNvPr name="Freeform 5" id="5"/>
            <p:cNvSpPr/>
            <p:nvPr/>
          </p:nvSpPr>
          <p:spPr>
            <a:xfrm flipH="false" flipV="false" rot="0">
              <a:off x="0" y="0"/>
              <a:ext cx="1155545" cy="369880"/>
            </a:xfrm>
            <a:custGeom>
              <a:avLst/>
              <a:gdLst/>
              <a:ahLst/>
              <a:cxnLst/>
              <a:rect r="r" b="b" t="t" l="l"/>
              <a:pathLst>
                <a:path h="369880" w="1155545">
                  <a:moveTo>
                    <a:pt x="13494" y="0"/>
                  </a:moveTo>
                  <a:lnTo>
                    <a:pt x="1142051" y="0"/>
                  </a:lnTo>
                  <a:cubicBezTo>
                    <a:pt x="1149504" y="0"/>
                    <a:pt x="1155545" y="6041"/>
                    <a:pt x="1155545" y="13494"/>
                  </a:cubicBezTo>
                  <a:lnTo>
                    <a:pt x="1155545" y="356387"/>
                  </a:lnTo>
                  <a:cubicBezTo>
                    <a:pt x="1155545" y="363839"/>
                    <a:pt x="1149504" y="369880"/>
                    <a:pt x="1142051" y="369880"/>
                  </a:cubicBezTo>
                  <a:lnTo>
                    <a:pt x="13494" y="369880"/>
                  </a:lnTo>
                  <a:cubicBezTo>
                    <a:pt x="9915" y="369880"/>
                    <a:pt x="6483" y="368459"/>
                    <a:pt x="3952" y="365928"/>
                  </a:cubicBezTo>
                  <a:cubicBezTo>
                    <a:pt x="1422" y="363398"/>
                    <a:pt x="0" y="359966"/>
                    <a:pt x="0" y="356387"/>
                  </a:cubicBezTo>
                  <a:lnTo>
                    <a:pt x="0" y="13494"/>
                  </a:lnTo>
                  <a:cubicBezTo>
                    <a:pt x="0" y="6041"/>
                    <a:pt x="6041" y="0"/>
                    <a:pt x="13494" y="0"/>
                  </a:cubicBezTo>
                  <a:close/>
                </a:path>
              </a:pathLst>
            </a:custGeom>
            <a:blipFill>
              <a:blip r:embed="rId4"/>
              <a:stretch>
                <a:fillRect l="0" t="-184307" r="0" b="-184307"/>
              </a:stretch>
            </a:blipFill>
          </p:spPr>
        </p:sp>
      </p:grpSp>
      <p:grpSp>
        <p:nvGrpSpPr>
          <p:cNvPr name="Group 6" id="6"/>
          <p:cNvGrpSpPr/>
          <p:nvPr/>
        </p:nvGrpSpPr>
        <p:grpSpPr>
          <a:xfrm rot="0">
            <a:off x="9439275" y="4040990"/>
            <a:ext cx="7677757" cy="2387463"/>
            <a:chOff x="0" y="0"/>
            <a:chExt cx="1189485" cy="369880"/>
          </a:xfrm>
        </p:grpSpPr>
        <p:sp>
          <p:nvSpPr>
            <p:cNvPr name="Freeform 7" id="7"/>
            <p:cNvSpPr/>
            <p:nvPr/>
          </p:nvSpPr>
          <p:spPr>
            <a:xfrm flipH="false" flipV="false" rot="0">
              <a:off x="0" y="0"/>
              <a:ext cx="1189485" cy="369880"/>
            </a:xfrm>
            <a:custGeom>
              <a:avLst/>
              <a:gdLst/>
              <a:ahLst/>
              <a:cxnLst/>
              <a:rect r="r" b="b" t="t" l="l"/>
              <a:pathLst>
                <a:path h="369880" w="1189485">
                  <a:moveTo>
                    <a:pt x="13109" y="0"/>
                  </a:moveTo>
                  <a:lnTo>
                    <a:pt x="1176377" y="0"/>
                  </a:lnTo>
                  <a:cubicBezTo>
                    <a:pt x="1183617" y="0"/>
                    <a:pt x="1189485" y="5869"/>
                    <a:pt x="1189485" y="13109"/>
                  </a:cubicBezTo>
                  <a:lnTo>
                    <a:pt x="1189485" y="356772"/>
                  </a:lnTo>
                  <a:cubicBezTo>
                    <a:pt x="1189485" y="364012"/>
                    <a:pt x="1183617" y="369880"/>
                    <a:pt x="1176377" y="369880"/>
                  </a:cubicBezTo>
                  <a:lnTo>
                    <a:pt x="13109" y="369880"/>
                  </a:lnTo>
                  <a:cubicBezTo>
                    <a:pt x="5869" y="369880"/>
                    <a:pt x="0" y="364012"/>
                    <a:pt x="0" y="356772"/>
                  </a:cubicBezTo>
                  <a:lnTo>
                    <a:pt x="0" y="13109"/>
                  </a:lnTo>
                  <a:cubicBezTo>
                    <a:pt x="0" y="5869"/>
                    <a:pt x="5869" y="0"/>
                    <a:pt x="13109" y="0"/>
                  </a:cubicBezTo>
                  <a:close/>
                </a:path>
              </a:pathLst>
            </a:custGeom>
            <a:blipFill>
              <a:blip r:embed="rId5"/>
              <a:stretch>
                <a:fillRect l="0" t="-40446" r="0" b="-40446"/>
              </a:stretch>
            </a:blipFill>
          </p:spPr>
        </p:sp>
      </p:grpSp>
      <p:grpSp>
        <p:nvGrpSpPr>
          <p:cNvPr name="Group 8" id="8"/>
          <p:cNvGrpSpPr/>
          <p:nvPr/>
        </p:nvGrpSpPr>
        <p:grpSpPr>
          <a:xfrm rot="0">
            <a:off x="1170968" y="6221754"/>
            <a:ext cx="7458682" cy="3386567"/>
            <a:chOff x="0" y="0"/>
            <a:chExt cx="1964426" cy="891935"/>
          </a:xfrm>
        </p:grpSpPr>
        <p:sp>
          <p:nvSpPr>
            <p:cNvPr name="Freeform 9" id="9"/>
            <p:cNvSpPr/>
            <p:nvPr/>
          </p:nvSpPr>
          <p:spPr>
            <a:xfrm flipH="false" flipV="false" rot="0">
              <a:off x="0" y="0"/>
              <a:ext cx="1964426" cy="891935"/>
            </a:xfrm>
            <a:custGeom>
              <a:avLst/>
              <a:gdLst/>
              <a:ahLst/>
              <a:cxnLst/>
              <a:rect r="r" b="b" t="t" l="l"/>
              <a:pathLst>
                <a:path h="891935" w="1964426">
                  <a:moveTo>
                    <a:pt x="11418" y="0"/>
                  </a:moveTo>
                  <a:lnTo>
                    <a:pt x="1953009" y="0"/>
                  </a:lnTo>
                  <a:cubicBezTo>
                    <a:pt x="1956037" y="0"/>
                    <a:pt x="1958941" y="1203"/>
                    <a:pt x="1961082" y="3344"/>
                  </a:cubicBezTo>
                  <a:cubicBezTo>
                    <a:pt x="1963223" y="5485"/>
                    <a:pt x="1964426" y="8390"/>
                    <a:pt x="1964426" y="11418"/>
                  </a:cubicBezTo>
                  <a:lnTo>
                    <a:pt x="1964426" y="880518"/>
                  </a:lnTo>
                  <a:cubicBezTo>
                    <a:pt x="1964426" y="883546"/>
                    <a:pt x="1963223" y="886450"/>
                    <a:pt x="1961082" y="888591"/>
                  </a:cubicBezTo>
                  <a:cubicBezTo>
                    <a:pt x="1958941" y="890732"/>
                    <a:pt x="1956037" y="891935"/>
                    <a:pt x="1953009" y="891935"/>
                  </a:cubicBezTo>
                  <a:lnTo>
                    <a:pt x="11418" y="891935"/>
                  </a:lnTo>
                  <a:cubicBezTo>
                    <a:pt x="5112" y="891935"/>
                    <a:pt x="0" y="886823"/>
                    <a:pt x="0" y="880518"/>
                  </a:cubicBezTo>
                  <a:lnTo>
                    <a:pt x="0" y="11418"/>
                  </a:lnTo>
                  <a:cubicBezTo>
                    <a:pt x="0" y="8390"/>
                    <a:pt x="1203" y="5485"/>
                    <a:pt x="3344" y="3344"/>
                  </a:cubicBezTo>
                  <a:cubicBezTo>
                    <a:pt x="5485" y="1203"/>
                    <a:pt x="8390" y="0"/>
                    <a:pt x="11418" y="0"/>
                  </a:cubicBezTo>
                  <a:close/>
                </a:path>
              </a:pathLst>
            </a:custGeom>
            <a:solidFill>
              <a:srgbClr val="CA4AD1"/>
            </a:solidFill>
          </p:spPr>
        </p:sp>
        <p:sp>
          <p:nvSpPr>
            <p:cNvPr name="TextBox 10" id="10"/>
            <p:cNvSpPr txBox="true"/>
            <p:nvPr/>
          </p:nvSpPr>
          <p:spPr>
            <a:xfrm>
              <a:off x="0" y="-47625"/>
              <a:ext cx="1964426" cy="939560"/>
            </a:xfrm>
            <a:prstGeom prst="rect">
              <a:avLst/>
            </a:prstGeom>
          </p:spPr>
          <p:txBody>
            <a:bodyPr anchor="ctr" rtlCol="false" tIns="50800" lIns="50800" bIns="50800" rIns="50800"/>
            <a:lstStyle/>
            <a:p>
              <a:pPr algn="ctr">
                <a:lnSpc>
                  <a:spcPts val="3546"/>
                </a:lnSpc>
              </a:pPr>
            </a:p>
          </p:txBody>
        </p:sp>
      </p:grpSp>
      <p:grpSp>
        <p:nvGrpSpPr>
          <p:cNvPr name="Group 11" id="11"/>
          <p:cNvGrpSpPr/>
          <p:nvPr/>
        </p:nvGrpSpPr>
        <p:grpSpPr>
          <a:xfrm rot="0">
            <a:off x="9439275" y="6221754"/>
            <a:ext cx="7677757" cy="3386567"/>
            <a:chOff x="0" y="0"/>
            <a:chExt cx="2022125" cy="891935"/>
          </a:xfrm>
        </p:grpSpPr>
        <p:sp>
          <p:nvSpPr>
            <p:cNvPr name="Freeform 12" id="12"/>
            <p:cNvSpPr/>
            <p:nvPr/>
          </p:nvSpPr>
          <p:spPr>
            <a:xfrm flipH="false" flipV="false" rot="0">
              <a:off x="0" y="0"/>
              <a:ext cx="2022125" cy="891935"/>
            </a:xfrm>
            <a:custGeom>
              <a:avLst/>
              <a:gdLst/>
              <a:ahLst/>
              <a:cxnLst/>
              <a:rect r="r" b="b" t="t" l="l"/>
              <a:pathLst>
                <a:path h="891935" w="2022125">
                  <a:moveTo>
                    <a:pt x="11092" y="0"/>
                  </a:moveTo>
                  <a:lnTo>
                    <a:pt x="2011033" y="0"/>
                  </a:lnTo>
                  <a:cubicBezTo>
                    <a:pt x="2013975" y="0"/>
                    <a:pt x="2016796" y="1169"/>
                    <a:pt x="2018876" y="3249"/>
                  </a:cubicBezTo>
                  <a:cubicBezTo>
                    <a:pt x="2020957" y="5329"/>
                    <a:pt x="2022125" y="8150"/>
                    <a:pt x="2022125" y="11092"/>
                  </a:cubicBezTo>
                  <a:lnTo>
                    <a:pt x="2022125" y="880843"/>
                  </a:lnTo>
                  <a:cubicBezTo>
                    <a:pt x="2022125" y="883785"/>
                    <a:pt x="2020957" y="886606"/>
                    <a:pt x="2018876" y="888687"/>
                  </a:cubicBezTo>
                  <a:cubicBezTo>
                    <a:pt x="2016796" y="890767"/>
                    <a:pt x="2013975" y="891935"/>
                    <a:pt x="2011033" y="891935"/>
                  </a:cubicBezTo>
                  <a:lnTo>
                    <a:pt x="11092" y="891935"/>
                  </a:lnTo>
                  <a:cubicBezTo>
                    <a:pt x="8150" y="891935"/>
                    <a:pt x="5329" y="890767"/>
                    <a:pt x="3249" y="888687"/>
                  </a:cubicBezTo>
                  <a:cubicBezTo>
                    <a:pt x="1169" y="886606"/>
                    <a:pt x="0" y="883785"/>
                    <a:pt x="0" y="880843"/>
                  </a:cubicBezTo>
                  <a:lnTo>
                    <a:pt x="0" y="11092"/>
                  </a:lnTo>
                  <a:cubicBezTo>
                    <a:pt x="0" y="8150"/>
                    <a:pt x="1169" y="5329"/>
                    <a:pt x="3249" y="3249"/>
                  </a:cubicBezTo>
                  <a:cubicBezTo>
                    <a:pt x="5329" y="1169"/>
                    <a:pt x="8150" y="0"/>
                    <a:pt x="11092" y="0"/>
                  </a:cubicBezTo>
                  <a:close/>
                </a:path>
              </a:pathLst>
            </a:custGeom>
            <a:solidFill>
              <a:srgbClr val="CA4AD1"/>
            </a:solidFill>
          </p:spPr>
        </p:sp>
        <p:sp>
          <p:nvSpPr>
            <p:cNvPr name="TextBox 13" id="13"/>
            <p:cNvSpPr txBox="true"/>
            <p:nvPr/>
          </p:nvSpPr>
          <p:spPr>
            <a:xfrm>
              <a:off x="0" y="-47625"/>
              <a:ext cx="2022125" cy="939560"/>
            </a:xfrm>
            <a:prstGeom prst="rect">
              <a:avLst/>
            </a:prstGeom>
          </p:spPr>
          <p:txBody>
            <a:bodyPr anchor="ctr" rtlCol="false" tIns="50800" lIns="50800" bIns="50800" rIns="50800"/>
            <a:lstStyle/>
            <a:p>
              <a:pPr algn="ctr">
                <a:lnSpc>
                  <a:spcPts val="3546"/>
                </a:lnSpc>
              </a:pPr>
            </a:p>
          </p:txBody>
        </p:sp>
      </p:grpSp>
      <p:sp>
        <p:nvSpPr>
          <p:cNvPr name="TextBox 14" id="14"/>
          <p:cNvSpPr txBox="true"/>
          <p:nvPr/>
        </p:nvSpPr>
        <p:spPr>
          <a:xfrm rot="0">
            <a:off x="1612658" y="7043420"/>
            <a:ext cx="6159742" cy="2299470"/>
          </a:xfrm>
          <a:prstGeom prst="rect">
            <a:avLst/>
          </a:prstGeom>
        </p:spPr>
        <p:txBody>
          <a:bodyPr anchor="t" rtlCol="false" tIns="0" lIns="0" bIns="0" rIns="0">
            <a:spAutoFit/>
          </a:bodyPr>
          <a:lstStyle/>
          <a:p>
            <a:pPr algn="l">
              <a:lnSpc>
                <a:spcPts val="2677"/>
              </a:lnSpc>
            </a:pPr>
            <a:r>
              <a:rPr lang="en-US" sz="1694">
                <a:solidFill>
                  <a:srgbClr val="FFFFFF"/>
                </a:solidFill>
                <a:latin typeface="Mukta Light"/>
                <a:ea typeface="Mukta Light"/>
                <a:cs typeface="Mukta Light"/>
                <a:sym typeface="Mukta Light"/>
              </a:rPr>
              <a:t>TENG-based activity recognition systems are ideal for smart health monitoring, where lightweight, wearable sensors can track physical motion in real time without external power. In elderly fall detection, sudden voltage spikes from unintentional movements can be instantly classified, enabling immediate alerts. In fitness and sports, athletes' movements can be tracked and analyzed through signal patterns to optimize performance and prevent injury.</a:t>
            </a:r>
          </a:p>
        </p:txBody>
      </p:sp>
      <p:sp>
        <p:nvSpPr>
          <p:cNvPr name="TextBox 15" id="15"/>
          <p:cNvSpPr txBox="true"/>
          <p:nvPr/>
        </p:nvSpPr>
        <p:spPr>
          <a:xfrm rot="0">
            <a:off x="9880965" y="7024370"/>
            <a:ext cx="6851736" cy="2094619"/>
          </a:xfrm>
          <a:prstGeom prst="rect">
            <a:avLst/>
          </a:prstGeom>
        </p:spPr>
        <p:txBody>
          <a:bodyPr anchor="t" rtlCol="false" tIns="0" lIns="0" bIns="0" rIns="0">
            <a:spAutoFit/>
          </a:bodyPr>
          <a:lstStyle/>
          <a:p>
            <a:pPr algn="l">
              <a:lnSpc>
                <a:spcPts val="2835"/>
              </a:lnSpc>
            </a:pPr>
            <a:r>
              <a:rPr lang="en-US" sz="1794">
                <a:solidFill>
                  <a:srgbClr val="FFFFFF"/>
                </a:solidFill>
                <a:latin typeface="Mukta Light"/>
                <a:ea typeface="Mukta Light"/>
                <a:cs typeface="Mukta Light"/>
                <a:sym typeface="Mukta Light"/>
              </a:rPr>
              <a:t>In industrial settings, wearable TENG sensors can monitor workers’ physical activities, helping detect abnormal or hazardous movements that may lead to injury or fatigue. This enhances occupational safety while avoiding bulky sensor equipment. The system's self-powered nature and high accuracy make it perfect for continuous deployment in rugged environments.</a:t>
            </a:r>
          </a:p>
        </p:txBody>
      </p:sp>
      <p:sp>
        <p:nvSpPr>
          <p:cNvPr name="TextBox 16" id="16"/>
          <p:cNvSpPr txBox="true"/>
          <p:nvPr/>
        </p:nvSpPr>
        <p:spPr>
          <a:xfrm rot="0">
            <a:off x="1583236" y="6532027"/>
            <a:ext cx="3133182"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Health &amp; Fitness Focus</a:t>
            </a:r>
          </a:p>
        </p:txBody>
      </p:sp>
      <p:sp>
        <p:nvSpPr>
          <p:cNvPr name="TextBox 17" id="17"/>
          <p:cNvSpPr txBox="true"/>
          <p:nvPr/>
        </p:nvSpPr>
        <p:spPr>
          <a:xfrm rot="0">
            <a:off x="9851543" y="6532027"/>
            <a:ext cx="6881159" cy="320959"/>
          </a:xfrm>
          <a:prstGeom prst="rect">
            <a:avLst/>
          </a:prstGeom>
        </p:spPr>
        <p:txBody>
          <a:bodyPr anchor="t" rtlCol="false" tIns="0" lIns="0" bIns="0" rIns="0">
            <a:spAutoFit/>
          </a:bodyPr>
          <a:lstStyle/>
          <a:p>
            <a:pPr algn="l">
              <a:lnSpc>
                <a:spcPts val="2599"/>
              </a:lnSpc>
            </a:pPr>
            <a:r>
              <a:rPr lang="en-US" b="true" sz="2089">
                <a:solidFill>
                  <a:srgbClr val="FFFFFF"/>
                </a:solidFill>
                <a:latin typeface="Mina Bold"/>
                <a:ea typeface="Mina Bold"/>
                <a:cs typeface="Mina Bold"/>
                <a:sym typeface="Mina Bold"/>
              </a:rPr>
              <a:t>Industrial &amp; Safety Use</a:t>
            </a:r>
          </a:p>
        </p:txBody>
      </p:sp>
      <p:sp>
        <p:nvSpPr>
          <p:cNvPr name="TextBox 18" id="18"/>
          <p:cNvSpPr txBox="true"/>
          <p:nvPr/>
        </p:nvSpPr>
        <p:spPr>
          <a:xfrm rot="0">
            <a:off x="1984096" y="1470524"/>
            <a:ext cx="14319808" cy="772068"/>
          </a:xfrm>
          <a:prstGeom prst="rect">
            <a:avLst/>
          </a:prstGeom>
        </p:spPr>
        <p:txBody>
          <a:bodyPr anchor="t" rtlCol="false" tIns="0" lIns="0" bIns="0" rIns="0">
            <a:spAutoFit/>
          </a:bodyPr>
          <a:lstStyle/>
          <a:p>
            <a:pPr algn="ctr">
              <a:lnSpc>
                <a:spcPts val="6270"/>
              </a:lnSpc>
            </a:pPr>
            <a:r>
              <a:rPr lang="en-US" sz="4478">
                <a:solidFill>
                  <a:srgbClr val="FFFFFF"/>
                </a:solidFill>
                <a:latin typeface="HK Modular"/>
                <a:ea typeface="HK Modular"/>
                <a:cs typeface="HK Modular"/>
                <a:sym typeface="HK Modular"/>
              </a:rPr>
              <a:t>Real-World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DAGpxYSocbM</dc:identifier>
  <dcterms:modified xsi:type="dcterms:W3CDTF">2011-08-01T06:04:30Z</dcterms:modified>
  <cp:revision>1</cp:revision>
  <dc:title>Black and Purple Modern Technology Presentation</dc:title>
</cp:coreProperties>
</file>